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32" r:id="rId2"/>
    <p:sldId id="261" r:id="rId3"/>
    <p:sldId id="583" r:id="rId4"/>
    <p:sldId id="578" r:id="rId5"/>
    <p:sldId id="585" r:id="rId6"/>
    <p:sldId id="586" r:id="rId7"/>
    <p:sldId id="587" r:id="rId8"/>
    <p:sldId id="328" r:id="rId9"/>
    <p:sldId id="329" r:id="rId10"/>
    <p:sldId id="330" r:id="rId11"/>
    <p:sldId id="579" r:id="rId12"/>
    <p:sldId id="588" r:id="rId13"/>
    <p:sldId id="316" r:id="rId14"/>
    <p:sldId id="574" r:id="rId15"/>
    <p:sldId id="575" r:id="rId16"/>
    <p:sldId id="580" r:id="rId17"/>
    <p:sldId id="573" r:id="rId18"/>
    <p:sldId id="572" r:id="rId19"/>
    <p:sldId id="584" r:id="rId20"/>
    <p:sldId id="272" r:id="rId21"/>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A39118E4-8080-4D1D-8C14-2A2B68154516}" type="datetimeFigureOut">
              <a:rPr lang="en-GB" smtClean="0"/>
              <a:t>02/01/2024</a:t>
            </a:fld>
            <a:endParaRPr lang="en-GB"/>
          </a:p>
        </p:txBody>
      </p:sp>
      <p:sp>
        <p:nvSpPr>
          <p:cNvPr id="4" name="Footer Placeholder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EECF2A02-3F3D-40AB-ABBB-455EE724A6A7}" type="slidenum">
              <a:rPr lang="en-GB" smtClean="0"/>
              <a:t>‹#›</a:t>
            </a:fld>
            <a:endParaRPr lang="en-GB"/>
          </a:p>
        </p:txBody>
      </p:sp>
    </p:spTree>
    <p:extLst>
      <p:ext uri="{BB962C8B-B14F-4D97-AF65-F5344CB8AC3E}">
        <p14:creationId xmlns:p14="http://schemas.microsoft.com/office/powerpoint/2010/main" val="163072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AE115658-D6B9-4A68-87B9-5BDAAF125578}" type="datetimeFigureOut">
              <a:rPr lang="en-GB" smtClean="0"/>
              <a:t>02/01/2024</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C29E72F8-F24B-41CB-AFC8-1A5DB58FC4E3}" type="slidenum">
              <a:rPr lang="en-GB" smtClean="0"/>
              <a:t>‹#›</a:t>
            </a:fld>
            <a:endParaRPr lang="en-GB"/>
          </a:p>
        </p:txBody>
      </p:sp>
    </p:spTree>
    <p:extLst>
      <p:ext uri="{BB962C8B-B14F-4D97-AF65-F5344CB8AC3E}">
        <p14:creationId xmlns:p14="http://schemas.microsoft.com/office/powerpoint/2010/main" val="265964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41B2DF-EA9D-44C4-9746-EECA195CD21E}" type="slidenum">
              <a:rPr lang="en-GB" smtClean="0"/>
              <a:t>2</a:t>
            </a:fld>
            <a:endParaRPr lang="en-GB"/>
          </a:p>
        </p:txBody>
      </p:sp>
    </p:spTree>
    <p:extLst>
      <p:ext uri="{BB962C8B-B14F-4D97-AF65-F5344CB8AC3E}">
        <p14:creationId xmlns:p14="http://schemas.microsoft.com/office/powerpoint/2010/main" val="207717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5D277A-68E2-4CD2-B2E6-9F1C75B91B86}"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17498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D277A-68E2-4CD2-B2E6-9F1C75B91B86}"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119693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D277A-68E2-4CD2-B2E6-9F1C75B91B86}"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12055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D277A-68E2-4CD2-B2E6-9F1C75B91B86}"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60676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D277A-68E2-4CD2-B2E6-9F1C75B91B86}" type="datetimeFigureOut">
              <a:rPr lang="en-GB" smtClean="0"/>
              <a:t>02/01/2024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147944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5D277A-68E2-4CD2-B2E6-9F1C75B91B86}" type="datetimeFigureOut">
              <a:rPr lang="en-GB" smtClean="0"/>
              <a:t>02/01/2024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80022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5D277A-68E2-4CD2-B2E6-9F1C75B91B86}" type="datetimeFigureOut">
              <a:rPr lang="en-GB" smtClean="0"/>
              <a:t>02/01/2024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26930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5D277A-68E2-4CD2-B2E6-9F1C75B91B86}" type="datetimeFigureOut">
              <a:rPr lang="en-GB" smtClean="0"/>
              <a:t>02/01/2024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39146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D277A-68E2-4CD2-B2E6-9F1C75B91B86}" type="datetimeFigureOut">
              <a:rPr lang="en-GB" smtClean="0"/>
              <a:t>02/01/2024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18182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5D277A-68E2-4CD2-B2E6-9F1C75B91B86}" type="datetimeFigureOut">
              <a:rPr lang="en-GB" smtClean="0"/>
              <a:t>02/01/2024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280307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5D277A-68E2-4CD2-B2E6-9F1C75B91B86}" type="datetimeFigureOut">
              <a:rPr lang="en-GB" smtClean="0"/>
              <a:t>02/01/2024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8A537-BC93-4594-8205-32AE5DBDF34C}" type="slidenum">
              <a:rPr lang="en-GB" smtClean="0"/>
              <a:t>‹#›</a:t>
            </a:fld>
            <a:endParaRPr lang="en-GB"/>
          </a:p>
        </p:txBody>
      </p:sp>
    </p:spTree>
    <p:extLst>
      <p:ext uri="{BB962C8B-B14F-4D97-AF65-F5344CB8AC3E}">
        <p14:creationId xmlns:p14="http://schemas.microsoft.com/office/powerpoint/2010/main" val="8933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D277A-68E2-4CD2-B2E6-9F1C75B91B86}" type="datetimeFigureOut">
              <a:rPr lang="en-GB" smtClean="0"/>
              <a:t>02/01/2024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8A537-BC93-4594-8205-32AE5DBDF34C}" type="slidenum">
              <a:rPr lang="en-GB" smtClean="0"/>
              <a:t>‹#›</a:t>
            </a:fld>
            <a:endParaRPr lang="en-GB"/>
          </a:p>
        </p:txBody>
      </p:sp>
    </p:spTree>
    <p:extLst>
      <p:ext uri="{BB962C8B-B14F-4D97-AF65-F5344CB8AC3E}">
        <p14:creationId xmlns:p14="http://schemas.microsoft.com/office/powerpoint/2010/main" val="390260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dera.ioe.ac.uk/28896/1/Technical%20consultation%20document.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3.eu-west-2.amazonaws.com/manifesto2017/Manifesto2017.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wmf"/><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png"/><Relationship Id="rId29"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eg"/></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science/article/pii/S0883035519317719?dgcid=coauthor" TargetMode="External"/><Relationship Id="rId2" Type="http://schemas.openxmlformats.org/officeDocument/2006/relationships/hyperlink" Target="https://doi.org/10.1080/02671522.2021.190777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urban.org/UploadedPDF/411350_bell_impacts.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43063" y="-1872451"/>
            <a:ext cx="8991564" cy="1060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dirty="0">
                <a:latin typeface="Times New Roman" pitchFamily="18" charset="0"/>
              </a:rPr>
              <a:t>  </a:t>
            </a:r>
            <a:r>
              <a:rPr lang="en-GB" altLang="en-US" sz="61100" dirty="0">
                <a:latin typeface="Times New Roman" pitchFamily="18" charset="0"/>
              </a:rPr>
              <a:t> </a:t>
            </a:r>
            <a:r>
              <a:rPr lang="en-GB" altLang="en-US" sz="2400" dirty="0">
                <a:latin typeface="Times New Roman" pitchFamily="18" charset="0"/>
              </a:rPr>
              <a:t>                                                                                       </a:t>
            </a:r>
          </a:p>
          <a:p>
            <a:r>
              <a:rPr lang="en-GB" altLang="en-US" sz="2400" dirty="0">
                <a:latin typeface="Times New Roman" pitchFamily="18" charset="0"/>
              </a:rPr>
              <a:t> </a:t>
            </a:r>
          </a:p>
          <a:p>
            <a:r>
              <a:rPr lang="en-GB" altLang="en-US" sz="2400" dirty="0">
                <a:latin typeface="Times New Roman" pitchFamily="18" charset="0"/>
              </a:rPr>
              <a:t> </a:t>
            </a:r>
          </a:p>
          <a:p>
            <a:r>
              <a:rPr lang="en-GB" altLang="en-US" sz="2400" dirty="0">
                <a:latin typeface="Times New Roman" pitchFamily="18" charset="0"/>
              </a:rPr>
              <a:t> </a:t>
            </a:r>
          </a:p>
        </p:txBody>
      </p:sp>
      <p:pic>
        <p:nvPicPr>
          <p:cNvPr id="14339" name="Picture 3" descr="calvin-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0"/>
            <a:ext cx="476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46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197"/>
            <a:ext cx="9144000" cy="3477875"/>
          </a:xfrm>
          <a:prstGeom prst="rect">
            <a:avLst/>
          </a:prstGeom>
          <a:noFill/>
        </p:spPr>
        <p:txBody>
          <a:bodyPr wrap="square" rtlCol="0">
            <a:spAutoFit/>
          </a:bodyPr>
          <a:lstStyle/>
          <a:p>
            <a:r>
              <a:rPr lang="en-GB" sz="2000" b="1" dirty="0"/>
              <a:t>Table 5 Estimated Impacts of being in the Treatment Group on Reading Test Scale Scores</a:t>
            </a:r>
          </a:p>
          <a:p>
            <a:endParaRPr lang="en-GB" sz="2000" dirty="0"/>
          </a:p>
          <a:p>
            <a:r>
              <a:rPr lang="en-GB" sz="2000" dirty="0"/>
              <a:t>Outcome 	Treat	Control 	SD	ES 	p-value 	N</a:t>
            </a:r>
          </a:p>
          <a:p>
            <a:r>
              <a:rPr lang="en-GB" sz="2000" dirty="0"/>
              <a:t>Total Score 	423 	422 	65 	+0.02 	0.67 	847</a:t>
            </a:r>
          </a:p>
          <a:p>
            <a:r>
              <a:rPr lang="en-GB" sz="2000" dirty="0"/>
              <a:t>Vocabulary 	420 	422 	67 	-0.03 	-0.73 	847</a:t>
            </a:r>
          </a:p>
          <a:p>
            <a:r>
              <a:rPr lang="en-GB" sz="2000" dirty="0"/>
              <a:t>Comprehension 	418 	417 	73 	+0.02 	0.45 	847</a:t>
            </a:r>
          </a:p>
          <a:p>
            <a:endParaRPr lang="en-GB" sz="2000" dirty="0"/>
          </a:p>
          <a:p>
            <a:endParaRPr lang="en-GB" sz="2000" dirty="0"/>
          </a:p>
          <a:p>
            <a:endParaRPr lang="en-GB" sz="2000" dirty="0"/>
          </a:p>
          <a:p>
            <a:endParaRPr lang="en-GB" sz="2000" dirty="0"/>
          </a:p>
        </p:txBody>
      </p:sp>
      <p:sp>
        <p:nvSpPr>
          <p:cNvPr id="4" name="TextBox 3">
            <a:extLst>
              <a:ext uri="{FF2B5EF4-FFF2-40B4-BE49-F238E27FC236}">
                <a16:creationId xmlns:a16="http://schemas.microsoft.com/office/drawing/2014/main" id="{37FCA8B0-1414-F73B-B8DF-E3DEF2048157}"/>
              </a:ext>
            </a:extLst>
          </p:cNvPr>
          <p:cNvSpPr txBox="1"/>
          <p:nvPr/>
        </p:nvSpPr>
        <p:spPr>
          <a:xfrm>
            <a:off x="104775" y="3996422"/>
            <a:ext cx="9248775" cy="400110"/>
          </a:xfrm>
          <a:prstGeom prst="rect">
            <a:avLst/>
          </a:prstGeom>
          <a:noFill/>
        </p:spPr>
        <p:txBody>
          <a:bodyPr wrap="square">
            <a:spAutoFit/>
          </a:bodyPr>
          <a:lstStyle/>
          <a:p>
            <a:r>
              <a:rPr lang="en-GB" sz="2000" b="1" dirty="0"/>
              <a:t>“a well-implemented summer learning program can improve reading test scores”</a:t>
            </a:r>
            <a:endParaRPr lang="en-GB" sz="2000" dirty="0"/>
          </a:p>
        </p:txBody>
      </p:sp>
    </p:spTree>
    <p:extLst>
      <p:ext uri="{BB962C8B-B14F-4D97-AF65-F5344CB8AC3E}">
        <p14:creationId xmlns:p14="http://schemas.microsoft.com/office/powerpoint/2010/main" val="176960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70387"/>
            <a:ext cx="12192000" cy="369332"/>
          </a:xfrm>
          <a:prstGeom prst="rect">
            <a:avLst/>
          </a:prstGeom>
        </p:spPr>
        <p:txBody>
          <a:bodyPr wrap="square">
            <a:spAutoFit/>
          </a:bodyPr>
          <a:lstStyle/>
          <a:p>
            <a:r>
              <a:rPr lang="en-GB" dirty="0"/>
              <a:t>https://educationendowmentfoundation.org.uk/public/files/Projects/Evaluation_Reports/EEF_Project_Report_ReflectED.pdf</a:t>
            </a:r>
          </a:p>
        </p:txBody>
      </p:sp>
      <p:sp>
        <p:nvSpPr>
          <p:cNvPr id="9" name="Rectangle 8"/>
          <p:cNvSpPr/>
          <p:nvPr/>
        </p:nvSpPr>
        <p:spPr>
          <a:xfrm>
            <a:off x="0" y="1"/>
            <a:ext cx="12192000" cy="646331"/>
          </a:xfrm>
          <a:prstGeom prst="rect">
            <a:avLst/>
          </a:prstGeom>
        </p:spPr>
        <p:txBody>
          <a:bodyPr wrap="square">
            <a:spAutoFit/>
          </a:bodyPr>
          <a:lstStyle/>
          <a:p>
            <a:r>
              <a:rPr lang="en-GB" dirty="0"/>
              <a:t>In this trial, pupils who participated in </a:t>
            </a:r>
            <a:r>
              <a:rPr lang="en-GB" dirty="0" err="1"/>
              <a:t>ReflectED</a:t>
            </a:r>
            <a:r>
              <a:rPr lang="en-GB" dirty="0"/>
              <a:t> (metacognition) made an average of four months’ additional progress in maths compared to pupils who did not. p.5</a:t>
            </a:r>
          </a:p>
        </p:txBody>
      </p:sp>
      <p:pic>
        <p:nvPicPr>
          <p:cNvPr id="6" name="Picture 5">
            <a:extLst>
              <a:ext uri="{FF2B5EF4-FFF2-40B4-BE49-F238E27FC236}">
                <a16:creationId xmlns:a16="http://schemas.microsoft.com/office/drawing/2014/main" id="{71ECE5FE-1C99-4200-A96B-9F31EFA6D914}"/>
              </a:ext>
            </a:extLst>
          </p:cNvPr>
          <p:cNvPicPr>
            <a:picLocks noChangeAspect="1"/>
          </p:cNvPicPr>
          <p:nvPr/>
        </p:nvPicPr>
        <p:blipFill>
          <a:blip r:embed="rId2"/>
          <a:stretch>
            <a:fillRect/>
          </a:stretch>
        </p:blipFill>
        <p:spPr>
          <a:xfrm>
            <a:off x="530301" y="848464"/>
            <a:ext cx="10488068" cy="2472187"/>
          </a:xfrm>
          <a:prstGeom prst="rect">
            <a:avLst/>
          </a:prstGeom>
        </p:spPr>
      </p:pic>
      <p:pic>
        <p:nvPicPr>
          <p:cNvPr id="7" name="Picture 6">
            <a:extLst>
              <a:ext uri="{FF2B5EF4-FFF2-40B4-BE49-F238E27FC236}">
                <a16:creationId xmlns:a16="http://schemas.microsoft.com/office/drawing/2014/main" id="{33692898-1E79-4F13-9ED6-79C24DC7B649}"/>
              </a:ext>
            </a:extLst>
          </p:cNvPr>
          <p:cNvPicPr>
            <a:picLocks noChangeAspect="1"/>
          </p:cNvPicPr>
          <p:nvPr/>
        </p:nvPicPr>
        <p:blipFill>
          <a:blip r:embed="rId3"/>
          <a:stretch>
            <a:fillRect/>
          </a:stretch>
        </p:blipFill>
        <p:spPr>
          <a:xfrm>
            <a:off x="530301" y="3429000"/>
            <a:ext cx="10488068" cy="2940884"/>
          </a:xfrm>
          <a:prstGeom prst="rect">
            <a:avLst/>
          </a:prstGeom>
        </p:spPr>
      </p:pic>
    </p:spTree>
    <p:extLst>
      <p:ext uri="{BB962C8B-B14F-4D97-AF65-F5344CB8AC3E}">
        <p14:creationId xmlns:p14="http://schemas.microsoft.com/office/powerpoint/2010/main" val="373829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E1A15-6790-EB36-DBB7-F955846CF039}"/>
              </a:ext>
            </a:extLst>
          </p:cNvPr>
          <p:cNvPicPr>
            <a:picLocks noChangeAspect="1"/>
          </p:cNvPicPr>
          <p:nvPr/>
        </p:nvPicPr>
        <p:blipFill>
          <a:blip r:embed="rId2"/>
          <a:stretch>
            <a:fillRect/>
          </a:stretch>
        </p:blipFill>
        <p:spPr>
          <a:xfrm>
            <a:off x="0" y="393257"/>
            <a:ext cx="12192000" cy="3470656"/>
          </a:xfrm>
          <a:prstGeom prst="rect">
            <a:avLst/>
          </a:prstGeom>
        </p:spPr>
      </p:pic>
      <p:pic>
        <p:nvPicPr>
          <p:cNvPr id="5" name="Picture 4">
            <a:extLst>
              <a:ext uri="{FF2B5EF4-FFF2-40B4-BE49-F238E27FC236}">
                <a16:creationId xmlns:a16="http://schemas.microsoft.com/office/drawing/2014/main" id="{B28A8108-8C88-4B4B-1C06-082A87F5FB8E}"/>
              </a:ext>
            </a:extLst>
          </p:cNvPr>
          <p:cNvPicPr>
            <a:picLocks noChangeAspect="1"/>
          </p:cNvPicPr>
          <p:nvPr/>
        </p:nvPicPr>
        <p:blipFill>
          <a:blip r:embed="rId3"/>
          <a:stretch>
            <a:fillRect/>
          </a:stretch>
        </p:blipFill>
        <p:spPr>
          <a:xfrm>
            <a:off x="0" y="3910991"/>
            <a:ext cx="12192000" cy="2338640"/>
          </a:xfrm>
          <a:prstGeom prst="rect">
            <a:avLst/>
          </a:prstGeom>
        </p:spPr>
      </p:pic>
      <p:sp>
        <p:nvSpPr>
          <p:cNvPr id="7" name="TextBox 6">
            <a:extLst>
              <a:ext uri="{FF2B5EF4-FFF2-40B4-BE49-F238E27FC236}">
                <a16:creationId xmlns:a16="http://schemas.microsoft.com/office/drawing/2014/main" id="{79FF09E6-85E9-0BD2-29A8-05DAFB2CF2E9}"/>
              </a:ext>
            </a:extLst>
          </p:cNvPr>
          <p:cNvSpPr txBox="1"/>
          <p:nvPr/>
        </p:nvSpPr>
        <p:spPr>
          <a:xfrm>
            <a:off x="571499" y="6296710"/>
            <a:ext cx="10906125" cy="400110"/>
          </a:xfrm>
          <a:prstGeom prst="rect">
            <a:avLst/>
          </a:prstGeom>
          <a:noFill/>
        </p:spPr>
        <p:txBody>
          <a:bodyPr wrap="square">
            <a:spAutoFit/>
          </a:bodyPr>
          <a:lstStyle/>
          <a:p>
            <a:r>
              <a:rPr lang="en-GB" sz="2000" u="heavy" dirty="0">
                <a:hlinkClick r:id="rId4"/>
              </a:rPr>
              <a:t>http://dera.ioe.ac.uk/28896/1/Technical%20consultation%20document.pdf</a:t>
            </a:r>
            <a:endParaRPr lang="en-GB" sz="2000" dirty="0"/>
          </a:p>
        </p:txBody>
      </p:sp>
    </p:spTree>
    <p:extLst>
      <p:ext uri="{BB962C8B-B14F-4D97-AF65-F5344CB8AC3E}">
        <p14:creationId xmlns:p14="http://schemas.microsoft.com/office/powerpoint/2010/main" val="356940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9" y="521619"/>
            <a:ext cx="11864856" cy="6001643"/>
          </a:xfrm>
          <a:prstGeom prst="rect">
            <a:avLst/>
          </a:prstGeom>
        </p:spPr>
        <p:txBody>
          <a:bodyPr wrap="square">
            <a:spAutoFit/>
          </a:bodyPr>
          <a:lstStyle/>
          <a:p>
            <a:r>
              <a:rPr lang="en-GB" sz="2400" dirty="0"/>
              <a:t>Contrary to what some people allege, official research shows that slightly more children from ordinary, working class families attend selective schools as a percentage of the school intake compared to nonselective schools. </a:t>
            </a:r>
          </a:p>
          <a:p>
            <a:endParaRPr lang="en-GB" sz="2400" dirty="0"/>
          </a:p>
          <a:p>
            <a:r>
              <a:rPr lang="en-GB" sz="2400" dirty="0"/>
              <a:t>(p.50 of the Conservative 2017 Manifesto)</a:t>
            </a: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rId2"/>
            </a:endParaRPr>
          </a:p>
          <a:p>
            <a:endParaRPr lang="en-GB" sz="2400" u="heavy" dirty="0">
              <a:hlinkClick r:id="" action="ppaction://noaction"/>
            </a:endParaRPr>
          </a:p>
          <a:p>
            <a:r>
              <a:rPr lang="en-GB" sz="2400" u="heavy" dirty="0">
                <a:hlinkClick r:id="" action="ppaction://noaction"/>
              </a:rPr>
              <a:t>https</a:t>
            </a:r>
            <a:r>
              <a:rPr lang="en-GB" sz="2400" u="heavy" dirty="0">
                <a:hlinkClick r:id="rId2"/>
              </a:rPr>
              <a:t>://s3.eu-west-2.amazonaws.com/manifesto2017/Manifesto2017.pdf</a:t>
            </a:r>
            <a:r>
              <a:rPr lang="en-GB" sz="2400" u="heavy" dirty="0"/>
              <a:t>).</a:t>
            </a:r>
            <a:endParaRPr lang="en-GB" sz="2400" dirty="0"/>
          </a:p>
        </p:txBody>
      </p:sp>
    </p:spTree>
    <p:extLst>
      <p:ext uri="{BB962C8B-B14F-4D97-AF65-F5344CB8AC3E}">
        <p14:creationId xmlns:p14="http://schemas.microsoft.com/office/powerpoint/2010/main" val="31645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22985D-D815-44CC-B275-FFFDACC99149}"/>
              </a:ext>
            </a:extLst>
          </p:cNvPr>
          <p:cNvPicPr>
            <a:picLocks noChangeAspect="1"/>
          </p:cNvPicPr>
          <p:nvPr/>
        </p:nvPicPr>
        <p:blipFill>
          <a:blip r:embed="rId2"/>
          <a:stretch>
            <a:fillRect/>
          </a:stretch>
        </p:blipFill>
        <p:spPr>
          <a:xfrm>
            <a:off x="0" y="1307818"/>
            <a:ext cx="12121448" cy="4960902"/>
          </a:xfrm>
          <a:prstGeom prst="rect">
            <a:avLst/>
          </a:prstGeom>
        </p:spPr>
      </p:pic>
      <p:sp>
        <p:nvSpPr>
          <p:cNvPr id="4" name="TextBox 3">
            <a:extLst>
              <a:ext uri="{FF2B5EF4-FFF2-40B4-BE49-F238E27FC236}">
                <a16:creationId xmlns:a16="http://schemas.microsoft.com/office/drawing/2014/main" id="{CC48574C-4FF0-4F05-8CE5-7040F59D09D3}"/>
              </a:ext>
            </a:extLst>
          </p:cNvPr>
          <p:cNvSpPr txBox="1"/>
          <p:nvPr/>
        </p:nvSpPr>
        <p:spPr>
          <a:xfrm>
            <a:off x="132080" y="6268720"/>
            <a:ext cx="5020413" cy="369332"/>
          </a:xfrm>
          <a:prstGeom prst="rect">
            <a:avLst/>
          </a:prstGeom>
          <a:noFill/>
        </p:spPr>
        <p:txBody>
          <a:bodyPr wrap="none" rtlCol="0">
            <a:spAutoFit/>
          </a:bodyPr>
          <a:lstStyle/>
          <a:p>
            <a:r>
              <a:rPr lang="en-GB" dirty="0"/>
              <a:t>Source: Hattie, J. (2008) Visible learning, Routledge </a:t>
            </a:r>
          </a:p>
        </p:txBody>
      </p:sp>
      <p:sp>
        <p:nvSpPr>
          <p:cNvPr id="5" name="TextBox 4">
            <a:extLst>
              <a:ext uri="{FF2B5EF4-FFF2-40B4-BE49-F238E27FC236}">
                <a16:creationId xmlns:a16="http://schemas.microsoft.com/office/drawing/2014/main" id="{AF7D26EC-BF1B-4FDE-B451-E222DC9880F7}"/>
              </a:ext>
            </a:extLst>
          </p:cNvPr>
          <p:cNvSpPr txBox="1"/>
          <p:nvPr/>
        </p:nvSpPr>
        <p:spPr>
          <a:xfrm>
            <a:off x="-35276" y="216376"/>
            <a:ext cx="12192000" cy="646331"/>
          </a:xfrm>
          <a:prstGeom prst="rect">
            <a:avLst/>
          </a:prstGeom>
          <a:noFill/>
        </p:spPr>
        <p:txBody>
          <a:bodyPr wrap="square" rtlCol="0">
            <a:spAutoFit/>
          </a:bodyPr>
          <a:lstStyle/>
          <a:p>
            <a:r>
              <a:rPr lang="en-GB" dirty="0"/>
              <a:t>Many commentators, including John Hattie, have suggested that enhanced feedback in the classroom is a very effective approach to improving student learning </a:t>
            </a:r>
          </a:p>
        </p:txBody>
      </p:sp>
    </p:spTree>
    <p:extLst>
      <p:ext uri="{BB962C8B-B14F-4D97-AF65-F5344CB8AC3E}">
        <p14:creationId xmlns:p14="http://schemas.microsoft.com/office/powerpoint/2010/main" val="103815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05C62-38C1-4E57-A9CB-C7209EEF84A7}"/>
              </a:ext>
            </a:extLst>
          </p:cNvPr>
          <p:cNvPicPr>
            <a:picLocks noChangeAspect="1"/>
          </p:cNvPicPr>
          <p:nvPr/>
        </p:nvPicPr>
        <p:blipFill>
          <a:blip r:embed="rId2"/>
          <a:stretch>
            <a:fillRect/>
          </a:stretch>
        </p:blipFill>
        <p:spPr>
          <a:xfrm>
            <a:off x="0" y="1256632"/>
            <a:ext cx="12192000" cy="5601368"/>
          </a:xfrm>
          <a:prstGeom prst="rect">
            <a:avLst/>
          </a:prstGeom>
        </p:spPr>
      </p:pic>
      <p:sp>
        <p:nvSpPr>
          <p:cNvPr id="5" name="TextBox 4">
            <a:extLst>
              <a:ext uri="{FF2B5EF4-FFF2-40B4-BE49-F238E27FC236}">
                <a16:creationId xmlns:a16="http://schemas.microsoft.com/office/drawing/2014/main" id="{95541358-4463-45B3-980D-8C940C9C87AC}"/>
              </a:ext>
            </a:extLst>
          </p:cNvPr>
          <p:cNvSpPr txBox="1"/>
          <p:nvPr/>
        </p:nvSpPr>
        <p:spPr>
          <a:xfrm>
            <a:off x="0" y="119360"/>
            <a:ext cx="12192000" cy="923330"/>
          </a:xfrm>
          <a:prstGeom prst="rect">
            <a:avLst/>
          </a:prstGeom>
          <a:noFill/>
        </p:spPr>
        <p:txBody>
          <a:bodyPr wrap="square">
            <a:spAutoFit/>
          </a:bodyPr>
          <a:lstStyle/>
          <a:p>
            <a:r>
              <a:rPr lang="en-GB" dirty="0"/>
              <a:t>EEF Teaching and Learning Toolkit agrees</a:t>
            </a:r>
          </a:p>
          <a:p>
            <a:r>
              <a:rPr lang="en-GB" dirty="0"/>
              <a:t>Low cost, high impact and robust evidence in support</a:t>
            </a:r>
          </a:p>
          <a:p>
            <a:endParaRPr lang="en-GB" dirty="0"/>
          </a:p>
        </p:txBody>
      </p:sp>
    </p:spTree>
    <p:extLst>
      <p:ext uri="{BB962C8B-B14F-4D97-AF65-F5344CB8AC3E}">
        <p14:creationId xmlns:p14="http://schemas.microsoft.com/office/powerpoint/2010/main" val="311965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1" y="29236"/>
            <a:ext cx="9144001"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GB" altLang="en-US" sz="2000" dirty="0">
                <a:ea typeface="Calibri" panose="020F0502020204030204" pitchFamily="34" charset="0"/>
                <a:cs typeface="Times New Roman" panose="02020603050405020304" pitchFamily="18" charset="0"/>
              </a:rPr>
              <a:t>A ‘sieve’ to assist in the estimation of trustworthiness of any research study</a:t>
            </a:r>
            <a:endParaRPr lang="en-GB" altLang="en-US" sz="2000" dirty="0"/>
          </a:p>
        </p:txBody>
      </p:sp>
      <p:graphicFrame>
        <p:nvGraphicFramePr>
          <p:cNvPr id="5" name="Table 4"/>
          <p:cNvGraphicFramePr>
            <a:graphicFrameLocks noGrp="1"/>
          </p:cNvGraphicFramePr>
          <p:nvPr/>
        </p:nvGraphicFramePr>
        <p:xfrm>
          <a:off x="76200" y="1025856"/>
          <a:ext cx="12115800" cy="4389120"/>
        </p:xfrm>
        <a:graphic>
          <a:graphicData uri="http://schemas.openxmlformats.org/drawingml/2006/table">
            <a:tbl>
              <a:tblPr firstRow="1" firstCol="1" bandRow="1"/>
              <a:tblGrid>
                <a:gridCol w="2533650">
                  <a:extLst>
                    <a:ext uri="{9D8B030D-6E8A-4147-A177-3AD203B41FA5}">
                      <a16:colId xmlns:a16="http://schemas.microsoft.com/office/drawing/2014/main" val="1199014719"/>
                    </a:ext>
                  </a:extLst>
                </a:gridCol>
                <a:gridCol w="2886075">
                  <a:extLst>
                    <a:ext uri="{9D8B030D-6E8A-4147-A177-3AD203B41FA5}">
                      <a16:colId xmlns:a16="http://schemas.microsoft.com/office/drawing/2014/main" val="738619386"/>
                    </a:ext>
                  </a:extLst>
                </a:gridCol>
                <a:gridCol w="2905125">
                  <a:extLst>
                    <a:ext uri="{9D8B030D-6E8A-4147-A177-3AD203B41FA5}">
                      <a16:colId xmlns:a16="http://schemas.microsoft.com/office/drawing/2014/main" val="3709022736"/>
                    </a:ext>
                  </a:extLst>
                </a:gridCol>
                <a:gridCol w="2952750">
                  <a:extLst>
                    <a:ext uri="{9D8B030D-6E8A-4147-A177-3AD203B41FA5}">
                      <a16:colId xmlns:a16="http://schemas.microsoft.com/office/drawing/2014/main" val="3137156717"/>
                    </a:ext>
                  </a:extLst>
                </a:gridCol>
                <a:gridCol w="838200">
                  <a:extLst>
                    <a:ext uri="{9D8B030D-6E8A-4147-A177-3AD203B41FA5}">
                      <a16:colId xmlns:a16="http://schemas.microsoft.com/office/drawing/2014/main" val="1985242157"/>
                    </a:ext>
                  </a:extLst>
                </a:gridCol>
              </a:tblGrid>
              <a:tr h="0">
                <a:tc>
                  <a:txBody>
                    <a:bodyPr/>
                    <a:lstStyle/>
                    <a:p>
                      <a:pPr algn="just">
                        <a:spcAft>
                          <a:spcPts val="0"/>
                        </a:spcAft>
                      </a:pPr>
                      <a:r>
                        <a:rPr lang="en-GB" sz="1800" dirty="0">
                          <a:effectLst/>
                          <a:latin typeface="+mn-lt"/>
                          <a:ea typeface="Calibri" panose="020F0502020204030204" pitchFamily="34" charset="0"/>
                          <a:cs typeface="Times New Roman" panose="02020603050405020304" pitchFamily="18" charset="0"/>
                        </a:rPr>
                        <a:t>Design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GB" sz="1800" dirty="0">
                          <a:effectLst/>
                          <a:latin typeface="+mn-lt"/>
                          <a:ea typeface="Calibri" panose="020F0502020204030204" pitchFamily="34" charset="0"/>
                          <a:cs typeface="Times New Roman" panose="02020603050405020304" pitchFamily="18" charset="0"/>
                        </a:rPr>
                        <a:t>Scale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GB" sz="1800" dirty="0">
                          <a:effectLst/>
                          <a:latin typeface="+mn-lt"/>
                          <a:ea typeface="Calibri" panose="020F0502020204030204" pitchFamily="34" charset="0"/>
                          <a:cs typeface="Times New Roman" panose="02020603050405020304" pitchFamily="18" charset="0"/>
                        </a:rPr>
                        <a:t>Completeness of  data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Calibri" panose="020F0502020204030204" pitchFamily="34" charset="0"/>
                          <a:cs typeface="Times New Roman" panose="02020603050405020304" pitchFamily="18" charset="0"/>
                        </a:rPr>
                        <a:t>Data quality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Calibri" panose="020F0502020204030204" pitchFamily="34" charset="0"/>
                          <a:cs typeface="Times New Roman" panose="02020603050405020304" pitchFamily="18" charset="0"/>
                        </a:rPr>
                        <a:t>Rating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61571092"/>
                  </a:ext>
                </a:extLst>
              </a:tr>
              <a:tr h="429829">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Strong design for research question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Large number of cases per comparison group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Minimal missing data, no evidence of impact on findings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Standardised, independent, pre-specified, accurate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4</a:t>
                      </a:r>
                      <a:r>
                        <a:rPr lang="en-GB" sz="1800" dirty="0">
                          <a:effectLst/>
                          <a:latin typeface="+mn-lt"/>
                          <a:ea typeface="Calibri" panose="020F0502020204030204" pitchFamily="34" charset="0"/>
                          <a:cs typeface="Segoe UI Symbol" panose="020B0502040204020203" pitchFamily="34" charset="0"/>
                        </a:rPr>
                        <a:t>🔒</a:t>
                      </a:r>
                      <a:endParaRPr lang="en-GB" sz="1800" dirty="0">
                        <a:effectLst/>
                        <a:latin typeface="+mn-lt"/>
                        <a:ea typeface="Calibri" panose="020F0502020204030204" pitchFamily="34" charset="0"/>
                        <a:cs typeface="Times New Roman" panose="02020603050405020304" pitchFamily="18" charset="0"/>
                      </a:endParaRPr>
                    </a:p>
                    <a:p>
                      <a:pPr algn="just">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507021"/>
                  </a:ext>
                </a:extLst>
              </a:tr>
              <a:tr h="429829">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Good design for research question</a:t>
                      </a:r>
                    </a:p>
                    <a:p>
                      <a:pPr>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mn-lt"/>
                          <a:ea typeface="Calibri" panose="020F0502020204030204" pitchFamily="34" charset="0"/>
                          <a:cs typeface="Times New Roman" panose="02020603050405020304" pitchFamily="18" charset="0"/>
                        </a:rPr>
                        <a:t>Medium number of cases per comparison group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Some missing data, possible impact on findings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Standardised, independent, not pre-specified, some errors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3</a:t>
                      </a:r>
                      <a:r>
                        <a:rPr lang="en-GB" sz="1800" dirty="0">
                          <a:effectLst/>
                          <a:latin typeface="+mn-lt"/>
                          <a:ea typeface="Calibri" panose="020F0502020204030204" pitchFamily="34" charset="0"/>
                          <a:cs typeface="Segoe UI Symbol" panose="020B0502040204020203" pitchFamily="34" charset="0"/>
                        </a:rPr>
                        <a:t>🔒</a:t>
                      </a:r>
                      <a:endParaRPr lang="en-GB" sz="1800" dirty="0">
                        <a:effectLst/>
                        <a:latin typeface="+mn-lt"/>
                        <a:ea typeface="Calibri" panose="020F0502020204030204" pitchFamily="34" charset="0"/>
                        <a:cs typeface="Times New Roman" panose="02020603050405020304" pitchFamily="18" charset="0"/>
                      </a:endParaRPr>
                    </a:p>
                    <a:p>
                      <a:pPr algn="just">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804196"/>
                  </a:ext>
                </a:extLst>
              </a:tr>
              <a:tr h="429829">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Weak design for research question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mn-lt"/>
                          <a:ea typeface="Calibri" panose="020F0502020204030204" pitchFamily="34" charset="0"/>
                          <a:cs typeface="Times New Roman" panose="02020603050405020304" pitchFamily="18" charset="0"/>
                        </a:rPr>
                        <a:t>Small number of cases per comparison group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Moderate missing data, likely impact on findings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Not standardised, independent, or pre-specified, some errors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2</a:t>
                      </a:r>
                      <a:r>
                        <a:rPr lang="en-GB" sz="1800" dirty="0">
                          <a:effectLst/>
                          <a:latin typeface="+mn-lt"/>
                          <a:ea typeface="Calibri" panose="020F0502020204030204" pitchFamily="34" charset="0"/>
                          <a:cs typeface="Segoe UI Symbol" panose="020B0502040204020203" pitchFamily="34" charset="0"/>
                        </a:rPr>
                        <a:t>🔒</a:t>
                      </a:r>
                      <a:endParaRPr lang="en-GB" sz="1800" dirty="0">
                        <a:effectLst/>
                        <a:latin typeface="+mn-lt"/>
                        <a:ea typeface="Calibri" panose="020F0502020204030204" pitchFamily="34" charset="0"/>
                        <a:cs typeface="Times New Roman" panose="02020603050405020304" pitchFamily="18" charset="0"/>
                      </a:endParaRPr>
                    </a:p>
                    <a:p>
                      <a:pPr algn="just">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017958"/>
                  </a:ext>
                </a:extLst>
              </a:tr>
              <a:tr h="429829">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Very weak design for research question</a:t>
                      </a:r>
                    </a:p>
                    <a:p>
                      <a:pPr>
                        <a:spcAft>
                          <a:spcPts val="0"/>
                        </a:spcAft>
                      </a:pPr>
                      <a:endParaRPr lang="en-GB" sz="1800" dirty="0">
                        <a:effectLst/>
                        <a:latin typeface="+mn-lt"/>
                        <a:ea typeface="Calibri" panose="020F0502020204030204" pitchFamily="34" charset="0"/>
                        <a:cs typeface="Times New Roman" panose="02020603050405020304" pitchFamily="18" charset="0"/>
                      </a:endParaRPr>
                    </a:p>
                    <a:p>
                      <a:pPr>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Very small number of cases per comparison group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High level of missing data, clear impact on findings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Weak measures, high level of error, too many outcomes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1</a:t>
                      </a:r>
                      <a:r>
                        <a:rPr lang="en-GB" sz="1800" dirty="0">
                          <a:effectLst/>
                          <a:latin typeface="+mn-lt"/>
                          <a:ea typeface="Calibri" panose="020F0502020204030204" pitchFamily="34" charset="0"/>
                          <a:cs typeface="Segoe UI Symbol" panose="020B0502040204020203" pitchFamily="34" charset="0"/>
                        </a:rPr>
                        <a:t>🔒</a:t>
                      </a:r>
                      <a:endParaRPr lang="en-GB" sz="1800" dirty="0">
                        <a:effectLst/>
                        <a:latin typeface="+mn-lt"/>
                        <a:ea typeface="Calibri" panose="020F0502020204030204" pitchFamily="34" charset="0"/>
                        <a:cs typeface="Times New Roman" panose="02020603050405020304" pitchFamily="18" charset="0"/>
                      </a:endParaRPr>
                    </a:p>
                    <a:p>
                      <a:pPr algn="just">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56282"/>
                  </a:ext>
                </a:extLst>
              </a:tr>
              <a:tr h="429829">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No consideration of design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A trivial scale of study, or number is unclear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mn-lt"/>
                          <a:ea typeface="Calibri" panose="020F0502020204030204" pitchFamily="34" charset="0"/>
                          <a:cs typeface="Times New Roman" panose="02020603050405020304" pitchFamily="18" charset="0"/>
                        </a:rPr>
                        <a:t>Huge amount of missing data, or not reported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Very weak measures, or accuracy not addressed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mn-lt"/>
                          <a:ea typeface="Calibri" panose="020F0502020204030204" pitchFamily="34" charset="0"/>
                          <a:cs typeface="Times New Roman" panose="02020603050405020304" pitchFamily="18" charset="0"/>
                        </a:rPr>
                        <a:t>0</a:t>
                      </a:r>
                      <a:r>
                        <a:rPr lang="en-GB" sz="1800" dirty="0">
                          <a:effectLst/>
                          <a:latin typeface="+mn-lt"/>
                          <a:ea typeface="Calibri" panose="020F0502020204030204" pitchFamily="34" charset="0"/>
                          <a:cs typeface="Segoe UI Symbol" panose="020B0502040204020203" pitchFamily="34" charset="0"/>
                        </a:rPr>
                        <a:t>🔒</a:t>
                      </a:r>
                      <a:endParaRPr lang="en-GB" sz="1800" dirty="0">
                        <a:effectLst/>
                        <a:latin typeface="+mn-lt"/>
                        <a:ea typeface="Calibri" panose="020F0502020204030204" pitchFamily="34" charset="0"/>
                        <a:cs typeface="Times New Roman" panose="02020603050405020304" pitchFamily="18" charset="0"/>
                      </a:endParaRPr>
                    </a:p>
                    <a:p>
                      <a:pPr algn="just">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17543"/>
                  </a:ext>
                </a:extLst>
              </a:tr>
            </a:tbl>
          </a:graphicData>
        </a:graphic>
      </p:graphicFrame>
      <p:sp>
        <p:nvSpPr>
          <p:cNvPr id="2" name="TextBox 1"/>
          <p:cNvSpPr txBox="1"/>
          <p:nvPr/>
        </p:nvSpPr>
        <p:spPr>
          <a:xfrm>
            <a:off x="0" y="6537656"/>
            <a:ext cx="9144000" cy="369332"/>
          </a:xfrm>
          <a:prstGeom prst="rect">
            <a:avLst/>
          </a:prstGeom>
          <a:noFill/>
        </p:spPr>
        <p:txBody>
          <a:bodyPr wrap="square" rtlCol="0">
            <a:spAutoFit/>
          </a:bodyPr>
          <a:lstStyle/>
          <a:p>
            <a:r>
              <a:rPr lang="en-GB" dirty="0"/>
              <a:t>Source: Gorard (2021) How to make sense of statistics, SAGE</a:t>
            </a:r>
          </a:p>
        </p:txBody>
      </p:sp>
    </p:spTree>
    <p:extLst>
      <p:ext uri="{BB962C8B-B14F-4D97-AF65-F5344CB8AC3E}">
        <p14:creationId xmlns:p14="http://schemas.microsoft.com/office/powerpoint/2010/main" val="146301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C388F-05F5-4CDC-B2BC-B0008E163EA8}"/>
              </a:ext>
            </a:extLst>
          </p:cNvPr>
          <p:cNvSpPr txBox="1"/>
          <p:nvPr/>
        </p:nvSpPr>
        <p:spPr>
          <a:xfrm>
            <a:off x="0" y="133350"/>
            <a:ext cx="12192000" cy="830997"/>
          </a:xfrm>
          <a:prstGeom prst="rect">
            <a:avLst/>
          </a:prstGeom>
          <a:noFill/>
        </p:spPr>
        <p:txBody>
          <a:bodyPr wrap="square" rtlCol="0">
            <a:spAutoFit/>
          </a:bodyPr>
          <a:lstStyle/>
          <a:p>
            <a:pPr algn="ctr"/>
            <a:r>
              <a:rPr lang="en-GB" sz="2400" dirty="0"/>
              <a:t>Impact of enhanced feedback in primary schools, </a:t>
            </a:r>
          </a:p>
          <a:p>
            <a:pPr algn="ctr"/>
            <a:r>
              <a:rPr lang="en-GB" sz="2400" dirty="0"/>
              <a:t>as assessed by 19 studies found in a systematic review  </a:t>
            </a:r>
          </a:p>
        </p:txBody>
      </p:sp>
      <p:graphicFrame>
        <p:nvGraphicFramePr>
          <p:cNvPr id="3" name="Table 2">
            <a:extLst>
              <a:ext uri="{FF2B5EF4-FFF2-40B4-BE49-F238E27FC236}">
                <a16:creationId xmlns:a16="http://schemas.microsoft.com/office/drawing/2014/main" id="{F99145CA-17D1-467A-86CB-A922EB9B9CE4}"/>
              </a:ext>
            </a:extLst>
          </p:cNvPr>
          <p:cNvGraphicFramePr>
            <a:graphicFrameLocks noGrp="1"/>
          </p:cNvGraphicFramePr>
          <p:nvPr/>
        </p:nvGraphicFramePr>
        <p:xfrm>
          <a:off x="838199" y="1825625"/>
          <a:ext cx="10163175" cy="1408165"/>
        </p:xfrm>
        <a:graphic>
          <a:graphicData uri="http://schemas.openxmlformats.org/drawingml/2006/table">
            <a:tbl>
              <a:tblPr>
                <a:tableStyleId>{5C22544A-7EE6-4342-B048-85BDC9FD1C3A}</a:tableStyleId>
              </a:tblPr>
              <a:tblGrid>
                <a:gridCol w="4903470">
                  <a:extLst>
                    <a:ext uri="{9D8B030D-6E8A-4147-A177-3AD203B41FA5}">
                      <a16:colId xmlns:a16="http://schemas.microsoft.com/office/drawing/2014/main" val="2709599424"/>
                    </a:ext>
                  </a:extLst>
                </a:gridCol>
                <a:gridCol w="5259705">
                  <a:extLst>
                    <a:ext uri="{9D8B030D-6E8A-4147-A177-3AD203B41FA5}">
                      <a16:colId xmlns:a16="http://schemas.microsoft.com/office/drawing/2014/main" val="2013234730"/>
                    </a:ext>
                  </a:extLst>
                </a:gridCol>
              </a:tblGrid>
              <a:tr h="528021">
                <a:tc>
                  <a:txBody>
                    <a:bodyPr/>
                    <a:lstStyle/>
                    <a:p>
                      <a:pPr>
                        <a:lnSpc>
                          <a:spcPct val="107000"/>
                        </a:lnSpc>
                        <a:spcAft>
                          <a:spcPts val="800"/>
                        </a:spcAft>
                      </a:pPr>
                      <a:r>
                        <a:rPr lang="en-GB" sz="2400" dirty="0">
                          <a:effectLst/>
                          <a:latin typeface="+mn-lt"/>
                        </a:rPr>
                        <a:t>Number</a:t>
                      </a:r>
                      <a:r>
                        <a:rPr lang="en-GB" sz="2400" baseline="0" dirty="0">
                          <a:effectLst/>
                          <a:latin typeface="+mn-lt"/>
                        </a:rPr>
                        <a:t> of studies reporting positive effect</a:t>
                      </a:r>
                      <a:endParaRPr lang="en-GB" sz="24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nSpc>
                          <a:spcPct val="107000"/>
                        </a:lnSpc>
                        <a:spcAft>
                          <a:spcPts val="800"/>
                        </a:spcAft>
                      </a:pPr>
                      <a:r>
                        <a:rPr lang="en-GB" sz="2400" dirty="0">
                          <a:effectLst/>
                          <a:latin typeface="+mn-lt"/>
                        </a:rPr>
                        <a:t>Number of studies reporting no</a:t>
                      </a:r>
                      <a:r>
                        <a:rPr lang="en-GB" sz="2400" baseline="0" dirty="0">
                          <a:effectLst/>
                          <a:latin typeface="+mn-lt"/>
                        </a:rPr>
                        <a:t> effect or damage</a:t>
                      </a:r>
                      <a:endParaRPr lang="en-GB" sz="24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693159127"/>
                  </a:ext>
                </a:extLst>
              </a:tr>
              <a:tr h="528021">
                <a:tc>
                  <a:txBody>
                    <a:bodyPr/>
                    <a:lstStyle/>
                    <a:p>
                      <a:pPr algn="ct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13</a:t>
                      </a:r>
                    </a:p>
                  </a:txBody>
                  <a:tcPr marL="57389" marR="57389" marT="57389" marB="57389"/>
                </a:tc>
                <a:tc>
                  <a:txBody>
                    <a:bodyPr/>
                    <a:lstStyle/>
                    <a:p>
                      <a:pPr algn="ct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6</a:t>
                      </a:r>
                    </a:p>
                  </a:txBody>
                  <a:tcPr marL="57389" marR="57389" marT="57389" marB="57389"/>
                </a:tc>
                <a:extLst>
                  <a:ext uri="{0D108BD9-81ED-4DB2-BD59-A6C34878D82A}">
                    <a16:rowId xmlns:a16="http://schemas.microsoft.com/office/drawing/2014/main" val="73577203"/>
                  </a:ext>
                </a:extLst>
              </a:tr>
            </a:tbl>
          </a:graphicData>
        </a:graphic>
      </p:graphicFrame>
      <p:sp>
        <p:nvSpPr>
          <p:cNvPr id="5" name="TextBox 4">
            <a:extLst>
              <a:ext uri="{FF2B5EF4-FFF2-40B4-BE49-F238E27FC236}">
                <a16:creationId xmlns:a16="http://schemas.microsoft.com/office/drawing/2014/main" id="{F1CD86CC-12DF-4A5B-850E-752CB5D77E3A}"/>
              </a:ext>
            </a:extLst>
          </p:cNvPr>
          <p:cNvSpPr txBox="1"/>
          <p:nvPr/>
        </p:nvSpPr>
        <p:spPr>
          <a:xfrm>
            <a:off x="0" y="6355318"/>
            <a:ext cx="12192000" cy="369332"/>
          </a:xfrm>
          <a:prstGeom prst="rect">
            <a:avLst/>
          </a:prstGeom>
          <a:noFill/>
        </p:spPr>
        <p:txBody>
          <a:bodyPr wrap="square">
            <a:spAutoFit/>
          </a:bodyPr>
          <a:lstStyle/>
          <a:p>
            <a:r>
              <a:rPr lang="en-GB" dirty="0">
                <a:cs typeface="Arial" panose="020B0604020202020204" pitchFamily="34" charset="0"/>
              </a:rPr>
              <a:t>Source: </a:t>
            </a:r>
            <a:r>
              <a:rPr lang="en-GB" dirty="0" err="1">
                <a:cs typeface="Arial" panose="020B0604020202020204" pitchFamily="34" charset="0"/>
              </a:rPr>
              <a:t>Gorard,</a:t>
            </a:r>
            <a:r>
              <a:rPr lang="en-GB" dirty="0">
                <a:cs typeface="Arial" panose="020B0604020202020204" pitchFamily="34" charset="0"/>
              </a:rPr>
              <a:t> S., See, BH and Siddiqui, N. (2017) </a:t>
            </a:r>
            <a:r>
              <a:rPr lang="en-GB" i="1" dirty="0">
                <a:cs typeface="Arial" panose="020B0604020202020204" pitchFamily="34" charset="0"/>
              </a:rPr>
              <a:t>The trials of evidence–based education</a:t>
            </a:r>
            <a:r>
              <a:rPr lang="en-GB" dirty="0">
                <a:cs typeface="Arial" panose="020B0604020202020204" pitchFamily="34" charset="0"/>
              </a:rPr>
              <a:t>, London: Routledge</a:t>
            </a:r>
          </a:p>
        </p:txBody>
      </p:sp>
    </p:spTree>
    <p:extLst>
      <p:ext uri="{BB962C8B-B14F-4D97-AF65-F5344CB8AC3E}">
        <p14:creationId xmlns:p14="http://schemas.microsoft.com/office/powerpoint/2010/main" val="252796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10452" y="3573016"/>
          <a:ext cx="9143998" cy="2470572"/>
        </p:xfrm>
        <a:graphic>
          <a:graphicData uri="http://schemas.openxmlformats.org/drawingml/2006/table">
            <a:tbl>
              <a:tblPr>
                <a:tableStyleId>{5C22544A-7EE6-4342-B048-85BDC9FD1C3A}</a:tableStyleId>
              </a:tblPr>
              <a:tblGrid>
                <a:gridCol w="1282013">
                  <a:extLst>
                    <a:ext uri="{9D8B030D-6E8A-4147-A177-3AD203B41FA5}">
                      <a16:colId xmlns:a16="http://schemas.microsoft.com/office/drawing/2014/main" val="20000"/>
                    </a:ext>
                  </a:extLst>
                </a:gridCol>
                <a:gridCol w="1451919">
                  <a:extLst>
                    <a:ext uri="{9D8B030D-6E8A-4147-A177-3AD203B41FA5}">
                      <a16:colId xmlns:a16="http://schemas.microsoft.com/office/drawing/2014/main" val="20001"/>
                    </a:ext>
                  </a:extLst>
                </a:gridCol>
                <a:gridCol w="1282013">
                  <a:extLst>
                    <a:ext uri="{9D8B030D-6E8A-4147-A177-3AD203B41FA5}">
                      <a16:colId xmlns:a16="http://schemas.microsoft.com/office/drawing/2014/main" val="20002"/>
                    </a:ext>
                  </a:extLst>
                </a:gridCol>
                <a:gridCol w="1282013">
                  <a:extLst>
                    <a:ext uri="{9D8B030D-6E8A-4147-A177-3AD203B41FA5}">
                      <a16:colId xmlns:a16="http://schemas.microsoft.com/office/drawing/2014/main" val="20003"/>
                    </a:ext>
                  </a:extLst>
                </a:gridCol>
                <a:gridCol w="1282013">
                  <a:extLst>
                    <a:ext uri="{9D8B030D-6E8A-4147-A177-3AD203B41FA5}">
                      <a16:colId xmlns:a16="http://schemas.microsoft.com/office/drawing/2014/main" val="20004"/>
                    </a:ext>
                  </a:extLst>
                </a:gridCol>
                <a:gridCol w="1234745">
                  <a:extLst>
                    <a:ext uri="{9D8B030D-6E8A-4147-A177-3AD203B41FA5}">
                      <a16:colId xmlns:a16="http://schemas.microsoft.com/office/drawing/2014/main" val="20005"/>
                    </a:ext>
                  </a:extLst>
                </a:gridCol>
                <a:gridCol w="1329282">
                  <a:extLst>
                    <a:ext uri="{9D8B030D-6E8A-4147-A177-3AD203B41FA5}">
                      <a16:colId xmlns:a16="http://schemas.microsoft.com/office/drawing/2014/main" val="20006"/>
                    </a:ext>
                  </a:extLst>
                </a:gridCol>
              </a:tblGrid>
              <a:tr h="502344">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Reference</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Intervention</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Smallest cell</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Attrition</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Effect size</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a:effectLst/>
                          <a:latin typeface="+mn-lt"/>
                          <a:cs typeface="Arial" panose="020B0604020202020204" pitchFamily="34" charset="0"/>
                        </a:rPr>
                        <a:t>NNTD-attrition</a:t>
                      </a:r>
                      <a:endParaRPr lang="en-GB" sz="180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a:effectLst/>
                          <a:latin typeface="+mn-lt"/>
                          <a:cs typeface="Arial" panose="020B0604020202020204" pitchFamily="34" charset="0"/>
                        </a:rPr>
                        <a:t>Quality</a:t>
                      </a:r>
                      <a:endParaRPr lang="en-GB" sz="1800">
                        <a:solidFill>
                          <a:srgbClr val="000000"/>
                        </a:solidFill>
                        <a:effectLst/>
                        <a:latin typeface="+mn-lt"/>
                        <a:ea typeface="Open Sans"/>
                        <a:cs typeface="Arial" panose="020B0604020202020204" pitchFamily="34" charset="0"/>
                      </a:endParaRPr>
                    </a:p>
                  </a:txBody>
                  <a:tcPr marL="52987" marR="52987" marT="52987" marB="52987"/>
                </a:tc>
                <a:extLst>
                  <a:ext uri="{0D108BD9-81ED-4DB2-BD59-A6C34878D82A}">
                    <a16:rowId xmlns:a16="http://schemas.microsoft.com/office/drawing/2014/main" val="10000"/>
                  </a:ext>
                </a:extLst>
              </a:tr>
              <a:tr h="869406">
                <a:tc>
                  <a:txBody>
                    <a:bodyPr/>
                    <a:lstStyle/>
                    <a:p>
                      <a:pPr algn="just">
                        <a:lnSpc>
                          <a:spcPct val="115000"/>
                        </a:lnSpc>
                        <a:spcBef>
                          <a:spcPts val="1000"/>
                        </a:spcBef>
                        <a:spcAft>
                          <a:spcPts val="0"/>
                        </a:spcAft>
                      </a:pPr>
                      <a:r>
                        <a:rPr lang="en-GB" sz="1800">
                          <a:effectLst/>
                          <a:latin typeface="+mn-lt"/>
                          <a:cs typeface="Arial" panose="020B0604020202020204" pitchFamily="34" charset="0"/>
                        </a:rPr>
                        <a:t>Lang et al. 2014</a:t>
                      </a:r>
                      <a:endParaRPr lang="en-GB" sz="180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a:effectLst/>
                          <a:latin typeface="+mn-lt"/>
                          <a:cs typeface="Arial" panose="020B0604020202020204" pitchFamily="34" charset="0"/>
                        </a:rPr>
                        <a:t>Formative Assessment</a:t>
                      </a:r>
                      <a:endParaRPr lang="en-GB" sz="180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15 schools, 2,000+ pupils</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1 school, unknown pupils</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0.20</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500+</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dirty="0">
                          <a:latin typeface="+mn-lt"/>
                        </a:rPr>
                        <a:t>🔒🔒🔒</a:t>
                      </a:r>
                      <a:endParaRPr lang="en-GB" sz="1800" dirty="0">
                        <a:effectLst/>
                        <a:latin typeface="+mn-lt"/>
                        <a:ea typeface="Times New Roman"/>
                        <a:cs typeface="Times New Roman"/>
                      </a:endParaRPr>
                    </a:p>
                  </a:txBody>
                  <a:tcPr marL="52987" marR="52987" marT="52987" marB="52987"/>
                </a:tc>
                <a:extLst>
                  <a:ext uri="{0D108BD9-81ED-4DB2-BD59-A6C34878D82A}">
                    <a16:rowId xmlns:a16="http://schemas.microsoft.com/office/drawing/2014/main" val="10001"/>
                  </a:ext>
                </a:extLst>
              </a:tr>
              <a:tr h="609631">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Phelan et al. 2011</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Feedback (Year 7)</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2,045 pupils</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 -</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a:effectLst/>
                          <a:latin typeface="+mn-lt"/>
                          <a:cs typeface="Arial" panose="020B0604020202020204" pitchFamily="34" charset="0"/>
                        </a:rPr>
                        <a:t>0.03</a:t>
                      </a:r>
                      <a:endParaRPr lang="en-GB" sz="1800">
                        <a:solidFill>
                          <a:srgbClr val="000000"/>
                        </a:solidFill>
                        <a:effectLst/>
                        <a:latin typeface="+mn-lt"/>
                        <a:ea typeface="Open Sans"/>
                        <a:cs typeface="Arial" panose="020B0604020202020204" pitchFamily="34" charset="0"/>
                      </a:endParaRPr>
                    </a:p>
                  </a:txBody>
                  <a:tcPr marL="52987" marR="52987" marT="52987" marB="52987"/>
                </a:tc>
                <a:tc>
                  <a:txBody>
                    <a:bodyPr/>
                    <a:lstStyle/>
                    <a:p>
                      <a:pPr algn="just">
                        <a:lnSpc>
                          <a:spcPct val="115000"/>
                        </a:lnSpc>
                        <a:spcBef>
                          <a:spcPts val="1000"/>
                        </a:spcBef>
                        <a:spcAft>
                          <a:spcPts val="0"/>
                        </a:spcAft>
                      </a:pPr>
                      <a:r>
                        <a:rPr lang="en-GB" sz="1800" dirty="0">
                          <a:effectLst/>
                          <a:latin typeface="+mn-lt"/>
                          <a:cs typeface="Arial" panose="020B0604020202020204" pitchFamily="34" charset="0"/>
                        </a:rPr>
                        <a:t>0</a:t>
                      </a:r>
                      <a:endParaRPr lang="en-GB" sz="1800" dirty="0">
                        <a:solidFill>
                          <a:srgbClr val="000000"/>
                        </a:solidFill>
                        <a:effectLst/>
                        <a:latin typeface="+mn-lt"/>
                        <a:ea typeface="Open Sans"/>
                        <a:cs typeface="Arial" panose="020B0604020202020204" pitchFamily="34" charset="0"/>
                      </a:endParaRPr>
                    </a:p>
                  </a:txBody>
                  <a:tcPr marL="52987" marR="52987" marT="52987" marB="52987"/>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dirty="0">
                          <a:latin typeface="+mn-lt"/>
                        </a:rPr>
                        <a:t>🔒🔒🔒</a:t>
                      </a:r>
                      <a:endParaRPr lang="en-GB" sz="1800" dirty="0">
                        <a:effectLst/>
                        <a:latin typeface="+mn-lt"/>
                        <a:ea typeface="Times New Roman"/>
                        <a:cs typeface="Times New Roman"/>
                      </a:endParaRPr>
                    </a:p>
                  </a:txBody>
                  <a:tcPr marL="52987" marR="52987" marT="52987" marB="52987"/>
                </a:tc>
                <a:extLst>
                  <a:ext uri="{0D108BD9-81ED-4DB2-BD59-A6C34878D82A}">
                    <a16:rowId xmlns:a16="http://schemas.microsoft.com/office/drawing/2014/main" val="10002"/>
                  </a:ext>
                </a:extLst>
              </a:tr>
            </a:tbl>
          </a:graphicData>
        </a:graphic>
      </p:graphicFrame>
      <p:sp>
        <p:nvSpPr>
          <p:cNvPr id="5" name="Rectangle 4"/>
          <p:cNvSpPr/>
          <p:nvPr/>
        </p:nvSpPr>
        <p:spPr>
          <a:xfrm>
            <a:off x="1548958" y="44624"/>
            <a:ext cx="9105493" cy="400110"/>
          </a:xfrm>
          <a:prstGeom prst="rect">
            <a:avLst/>
          </a:prstGeom>
        </p:spPr>
        <p:txBody>
          <a:bodyPr wrap="square">
            <a:spAutoFit/>
          </a:bodyPr>
          <a:lstStyle/>
          <a:p>
            <a:pPr algn="ctr"/>
            <a:r>
              <a:rPr lang="en-GB" sz="2000" dirty="0">
                <a:cs typeface="Arial" panose="020B0604020202020204" pitchFamily="34" charset="0"/>
              </a:rPr>
              <a:t>Quality and impact : studies of feedback</a:t>
            </a:r>
          </a:p>
        </p:txBody>
      </p:sp>
      <p:sp>
        <p:nvSpPr>
          <p:cNvPr id="3" name="Rectangle 2"/>
          <p:cNvSpPr/>
          <p:nvPr/>
        </p:nvSpPr>
        <p:spPr>
          <a:xfrm>
            <a:off x="-42126" y="6314903"/>
            <a:ext cx="10654451" cy="369332"/>
          </a:xfrm>
          <a:prstGeom prst="rect">
            <a:avLst/>
          </a:prstGeom>
        </p:spPr>
        <p:txBody>
          <a:bodyPr wrap="square">
            <a:spAutoFit/>
          </a:bodyPr>
          <a:lstStyle/>
          <a:p>
            <a:r>
              <a:rPr lang="en-GB" dirty="0">
                <a:cs typeface="Arial" panose="020B0604020202020204" pitchFamily="34" charset="0"/>
              </a:rPr>
              <a:t>Source: </a:t>
            </a:r>
            <a:r>
              <a:rPr lang="en-GB" dirty="0" err="1">
                <a:cs typeface="Arial" panose="020B0604020202020204" pitchFamily="34" charset="0"/>
              </a:rPr>
              <a:t>Gorard,</a:t>
            </a:r>
            <a:r>
              <a:rPr lang="en-GB" dirty="0">
                <a:cs typeface="Arial" panose="020B0604020202020204" pitchFamily="34" charset="0"/>
              </a:rPr>
              <a:t> S., See, BH and Siddiqui, N. (2017) </a:t>
            </a:r>
            <a:r>
              <a:rPr lang="en-GB" i="1" dirty="0">
                <a:cs typeface="Arial" panose="020B0604020202020204" pitchFamily="34" charset="0"/>
              </a:rPr>
              <a:t>The trials of evidence–based education</a:t>
            </a:r>
            <a:r>
              <a:rPr lang="en-GB" dirty="0">
                <a:cs typeface="Arial" panose="020B0604020202020204" pitchFamily="34" charset="0"/>
              </a:rPr>
              <a:t>, London: Routledge</a:t>
            </a:r>
          </a:p>
        </p:txBody>
      </p:sp>
      <p:graphicFrame>
        <p:nvGraphicFramePr>
          <p:cNvPr id="6" name="Table 5"/>
          <p:cNvGraphicFramePr>
            <a:graphicFrameLocks noGrp="1"/>
          </p:cNvGraphicFramePr>
          <p:nvPr/>
        </p:nvGraphicFramePr>
        <p:xfrm>
          <a:off x="1524002" y="444734"/>
          <a:ext cx="9130448" cy="2856967"/>
        </p:xfrm>
        <a:graphic>
          <a:graphicData uri="http://schemas.openxmlformats.org/drawingml/2006/table">
            <a:tbl>
              <a:tblPr>
                <a:tableStyleId>{5C22544A-7EE6-4342-B048-85BDC9FD1C3A}</a:tableStyleId>
              </a:tblPr>
              <a:tblGrid>
                <a:gridCol w="2962946">
                  <a:extLst>
                    <a:ext uri="{9D8B030D-6E8A-4147-A177-3AD203B41FA5}">
                      <a16:colId xmlns:a16="http://schemas.microsoft.com/office/drawing/2014/main" val="1968775307"/>
                    </a:ext>
                  </a:extLst>
                </a:gridCol>
                <a:gridCol w="2975661">
                  <a:extLst>
                    <a:ext uri="{9D8B030D-6E8A-4147-A177-3AD203B41FA5}">
                      <a16:colId xmlns:a16="http://schemas.microsoft.com/office/drawing/2014/main" val="564510902"/>
                    </a:ext>
                  </a:extLst>
                </a:gridCol>
                <a:gridCol w="3191841">
                  <a:extLst>
                    <a:ext uri="{9D8B030D-6E8A-4147-A177-3AD203B41FA5}">
                      <a16:colId xmlns:a16="http://schemas.microsoft.com/office/drawing/2014/main" val="3205446721"/>
                    </a:ext>
                  </a:extLst>
                </a:gridCol>
              </a:tblGrid>
              <a:tr h="528021">
                <a:tc>
                  <a:txBody>
                    <a:bodyPr/>
                    <a:lstStyle/>
                    <a:p>
                      <a:pPr>
                        <a:lnSpc>
                          <a:spcPct val="107000"/>
                        </a:lnSpc>
                      </a:pPr>
                      <a:endParaRPr lang="en-GB" sz="1800" dirty="0">
                        <a:effectLst/>
                        <a:latin typeface="+mn-lt"/>
                        <a:cs typeface="Times New Roman" panose="02020603050405020304" pitchFamily="18" charset="0"/>
                      </a:endParaRPr>
                    </a:p>
                  </a:txBody>
                  <a:tcPr marL="57389" marR="57389" marT="57389" marB="57389"/>
                </a:tc>
                <a:tc>
                  <a:txBody>
                    <a:bodyPr/>
                    <a:lstStyle/>
                    <a:p>
                      <a:pPr>
                        <a:lnSpc>
                          <a:spcPct val="107000"/>
                        </a:lnSpc>
                        <a:spcAft>
                          <a:spcPts val="800"/>
                        </a:spcAft>
                      </a:pPr>
                      <a:r>
                        <a:rPr lang="en-GB" sz="1800" dirty="0">
                          <a:effectLst/>
                          <a:latin typeface="+mn-lt"/>
                        </a:rPr>
                        <a:t>Number</a:t>
                      </a:r>
                      <a:r>
                        <a:rPr lang="en-GB" sz="1800" baseline="0" dirty="0">
                          <a:effectLst/>
                          <a:latin typeface="+mn-lt"/>
                        </a:rPr>
                        <a:t> of studies reporting positive effect</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nSpc>
                          <a:spcPct val="107000"/>
                        </a:lnSpc>
                        <a:spcAft>
                          <a:spcPts val="800"/>
                        </a:spcAft>
                      </a:pPr>
                      <a:r>
                        <a:rPr lang="en-GB" sz="1800" dirty="0">
                          <a:effectLst/>
                          <a:latin typeface="+mn-lt"/>
                        </a:rPr>
                        <a:t>Number of studies reporting no</a:t>
                      </a:r>
                      <a:r>
                        <a:rPr lang="en-GB" sz="1800" baseline="0" dirty="0">
                          <a:effectLst/>
                          <a:latin typeface="+mn-lt"/>
                        </a:rPr>
                        <a:t> effect or damage</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1901402732"/>
                  </a:ext>
                </a:extLst>
              </a:tr>
              <a:tr h="528021">
                <a:tc>
                  <a:txBody>
                    <a:bodyPr/>
                    <a:lstStyle/>
                    <a:p>
                      <a:pPr>
                        <a:lnSpc>
                          <a:spcPct val="107000"/>
                        </a:lnSpc>
                        <a:spcAft>
                          <a:spcPts val="800"/>
                        </a:spcAft>
                      </a:pPr>
                      <a:r>
                        <a:rPr lang="en-GB" sz="1800" dirty="0">
                          <a:effectLst/>
                          <a:latin typeface="+mn-lt"/>
                        </a:rPr>
                        <a:t>High quality         4🔒</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1552952711"/>
                  </a:ext>
                </a:extLst>
              </a:tr>
              <a:tr h="528021">
                <a:tc>
                  <a:txBody>
                    <a:bodyPr/>
                    <a:lstStyle/>
                    <a:p>
                      <a:pPr>
                        <a:lnSpc>
                          <a:spcPct val="107000"/>
                        </a:lnSpc>
                        <a:spcAft>
                          <a:spcPts val="800"/>
                        </a:spcAft>
                      </a:pPr>
                      <a:r>
                        <a:rPr lang="en-GB" sz="1800" dirty="0">
                          <a:effectLst/>
                          <a:latin typeface="+mn-lt"/>
                        </a:rPr>
                        <a:t>Higher quality     3🔒</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1</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1</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135021474"/>
                  </a:ext>
                </a:extLst>
              </a:tr>
              <a:tr h="584149">
                <a:tc>
                  <a:txBody>
                    <a:bodyPr/>
                    <a:lstStyle/>
                    <a:p>
                      <a:pPr>
                        <a:lnSpc>
                          <a:spcPct val="107000"/>
                        </a:lnSpc>
                        <a:spcAft>
                          <a:spcPts val="800"/>
                        </a:spcAft>
                      </a:pPr>
                      <a:r>
                        <a:rPr lang="en-GB" sz="1800" dirty="0">
                          <a:effectLst/>
                          <a:latin typeface="+mn-lt"/>
                        </a:rPr>
                        <a:t>Medium quality  2🔒</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a:effectLst/>
                          <a:latin typeface="+mn-lt"/>
                        </a:rPr>
                        <a:t>1</a:t>
                      </a:r>
                      <a:endParaRPr lang="en-GB" sz="180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2</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2570289739"/>
                  </a:ext>
                </a:extLst>
              </a:tr>
              <a:tr h="528021">
                <a:tc>
                  <a:txBody>
                    <a:bodyPr/>
                    <a:lstStyle/>
                    <a:p>
                      <a:pPr>
                        <a:lnSpc>
                          <a:spcPct val="107000"/>
                        </a:lnSpc>
                        <a:spcAft>
                          <a:spcPts val="800"/>
                        </a:spcAft>
                      </a:pPr>
                      <a:r>
                        <a:rPr lang="en-GB" sz="1800" dirty="0">
                          <a:effectLst/>
                          <a:latin typeface="+mn-lt"/>
                        </a:rPr>
                        <a:t>Low quality          1🔒</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11</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tc>
                  <a:txBody>
                    <a:bodyPr/>
                    <a:lstStyle/>
                    <a:p>
                      <a:pPr algn="ctr">
                        <a:lnSpc>
                          <a:spcPct val="107000"/>
                        </a:lnSpc>
                        <a:spcAft>
                          <a:spcPts val="800"/>
                        </a:spcAft>
                      </a:pPr>
                      <a:r>
                        <a:rPr lang="en-GB" sz="1800" dirty="0">
                          <a:effectLst/>
                          <a:latin typeface="+mn-lt"/>
                        </a:rPr>
                        <a:t>3</a:t>
                      </a:r>
                      <a:endParaRPr lang="en-GB" sz="1800" dirty="0">
                        <a:effectLst/>
                        <a:latin typeface="+mn-lt"/>
                        <a:ea typeface="Calibri" panose="020F0502020204030204" pitchFamily="34" charset="0"/>
                        <a:cs typeface="Times New Roman" panose="02020603050405020304" pitchFamily="18" charset="0"/>
                      </a:endParaRPr>
                    </a:p>
                  </a:txBody>
                  <a:tcPr marL="57389" marR="57389" marT="57389" marB="57389"/>
                </a:tc>
                <a:extLst>
                  <a:ext uri="{0D108BD9-81ED-4DB2-BD59-A6C34878D82A}">
                    <a16:rowId xmlns:a16="http://schemas.microsoft.com/office/drawing/2014/main" val="4088793490"/>
                  </a:ext>
                </a:extLst>
              </a:tr>
            </a:tbl>
          </a:graphicData>
        </a:graphic>
      </p:graphicFrame>
    </p:spTree>
    <p:extLst>
      <p:ext uri="{BB962C8B-B14F-4D97-AF65-F5344CB8AC3E}">
        <p14:creationId xmlns:p14="http://schemas.microsoft.com/office/powerpoint/2010/main" val="18103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6F0B91-593B-36F2-B74A-6C54F337CA87}"/>
              </a:ext>
            </a:extLst>
          </p:cNvPr>
          <p:cNvGraphicFramePr>
            <a:graphicFrameLocks noGrp="1"/>
          </p:cNvGraphicFramePr>
          <p:nvPr>
            <p:extLst>
              <p:ext uri="{D42A27DB-BD31-4B8C-83A1-F6EECF244321}">
                <p14:modId xmlns:p14="http://schemas.microsoft.com/office/powerpoint/2010/main" val="2064964675"/>
              </p:ext>
            </p:extLst>
          </p:nvPr>
        </p:nvGraphicFramePr>
        <p:xfrm>
          <a:off x="0" y="1341118"/>
          <a:ext cx="12192000" cy="5071473"/>
        </p:xfrm>
        <a:graphic>
          <a:graphicData uri="http://schemas.openxmlformats.org/drawingml/2006/table">
            <a:tbl>
              <a:tblPr firstRow="1" firstCol="1" bandRow="1">
                <a:tableStyleId>{5C22544A-7EE6-4342-B048-85BDC9FD1C3A}</a:tableStyleId>
              </a:tblPr>
              <a:tblGrid>
                <a:gridCol w="2677480">
                  <a:extLst>
                    <a:ext uri="{9D8B030D-6E8A-4147-A177-3AD203B41FA5}">
                      <a16:colId xmlns:a16="http://schemas.microsoft.com/office/drawing/2014/main" val="185141619"/>
                    </a:ext>
                  </a:extLst>
                </a:gridCol>
                <a:gridCol w="2492220">
                  <a:extLst>
                    <a:ext uri="{9D8B030D-6E8A-4147-A177-3AD203B41FA5}">
                      <a16:colId xmlns:a16="http://schemas.microsoft.com/office/drawing/2014/main" val="3221039767"/>
                    </a:ext>
                  </a:extLst>
                </a:gridCol>
                <a:gridCol w="1755237">
                  <a:extLst>
                    <a:ext uri="{9D8B030D-6E8A-4147-A177-3AD203B41FA5}">
                      <a16:colId xmlns:a16="http://schemas.microsoft.com/office/drawing/2014/main" val="4169958957"/>
                    </a:ext>
                  </a:extLst>
                </a:gridCol>
                <a:gridCol w="1755237">
                  <a:extLst>
                    <a:ext uri="{9D8B030D-6E8A-4147-A177-3AD203B41FA5}">
                      <a16:colId xmlns:a16="http://schemas.microsoft.com/office/drawing/2014/main" val="1682213006"/>
                    </a:ext>
                  </a:extLst>
                </a:gridCol>
                <a:gridCol w="1755237">
                  <a:extLst>
                    <a:ext uri="{9D8B030D-6E8A-4147-A177-3AD203B41FA5}">
                      <a16:colId xmlns:a16="http://schemas.microsoft.com/office/drawing/2014/main" val="3802326739"/>
                    </a:ext>
                  </a:extLst>
                </a:gridCol>
                <a:gridCol w="1756589">
                  <a:extLst>
                    <a:ext uri="{9D8B030D-6E8A-4147-A177-3AD203B41FA5}">
                      <a16:colId xmlns:a16="http://schemas.microsoft.com/office/drawing/2014/main" val="3429065058"/>
                    </a:ext>
                  </a:extLst>
                </a:gridCol>
              </a:tblGrid>
              <a:tr h="562187">
                <a:tc>
                  <a:txBody>
                    <a:bodyPr/>
                    <a:lstStyle/>
                    <a:p>
                      <a:pPr>
                        <a:lnSpc>
                          <a:spcPct val="107000"/>
                        </a:lnSpc>
                        <a:spcAft>
                          <a:spcPts val="800"/>
                        </a:spcAft>
                      </a:pPr>
                      <a:r>
                        <a:rPr lang="en-GB" sz="1800">
                          <a:effectLst/>
                        </a:rPr>
                        <a:t>Intervention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Outcome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Year groups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Estimated impact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Evidence strength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Cost per pupil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9897239"/>
                  </a:ext>
                </a:extLst>
              </a:tr>
              <a:tr h="562187">
                <a:tc>
                  <a:txBody>
                    <a:bodyPr/>
                    <a:lstStyle/>
                    <a:p>
                      <a:pPr>
                        <a:lnSpc>
                          <a:spcPct val="107000"/>
                        </a:lnSpc>
                        <a:spcAft>
                          <a:spcPts val="800"/>
                        </a:spcAft>
                      </a:pPr>
                      <a:r>
                        <a:rPr lang="en-GB" sz="1800">
                          <a:effectLst/>
                        </a:rPr>
                        <a:t>Accelerated Reader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1-5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0.20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8913130"/>
                  </a:ext>
                </a:extLst>
              </a:tr>
              <a:tr h="562187">
                <a:tc>
                  <a:txBody>
                    <a:bodyPr/>
                    <a:lstStyle/>
                    <a:p>
                      <a:pPr>
                        <a:lnSpc>
                          <a:spcPct val="107000"/>
                        </a:lnSpc>
                        <a:spcAft>
                          <a:spcPts val="800"/>
                        </a:spcAft>
                      </a:pPr>
                      <a:r>
                        <a:rPr lang="en-GB" sz="1800">
                          <a:effectLst/>
                        </a:rPr>
                        <a:t>LbQ</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2-6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0.10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a:effectLst/>
                        </a:rPr>
                        <a:t>(0)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677021"/>
                  </a:ext>
                </a:extLst>
              </a:tr>
              <a:tr h="562187">
                <a:tc>
                  <a:txBody>
                    <a:bodyPr/>
                    <a:lstStyle/>
                    <a:p>
                      <a:pPr>
                        <a:lnSpc>
                          <a:spcPct val="107000"/>
                        </a:lnSpc>
                        <a:spcAft>
                          <a:spcPts val="800"/>
                        </a:spcAft>
                      </a:pPr>
                      <a:r>
                        <a:rPr lang="en-GB" sz="1800">
                          <a:effectLst/>
                        </a:rPr>
                        <a:t>Enhanced oral feedback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Literacy, numeracy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1-4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0.20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680851"/>
                  </a:ext>
                </a:extLst>
              </a:tr>
              <a:tr h="562187">
                <a:tc>
                  <a:txBody>
                    <a:bodyPr/>
                    <a:lstStyle/>
                    <a:p>
                      <a:pPr>
                        <a:lnSpc>
                          <a:spcPct val="107000"/>
                        </a:lnSpc>
                        <a:spcAft>
                          <a:spcPts val="800"/>
                        </a:spcAft>
                      </a:pPr>
                      <a:r>
                        <a:rPr lang="en-GB" sz="1800">
                          <a:effectLst/>
                        </a:rPr>
                        <a:t>Student tutoring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1-6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0.20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a:effectLst/>
                        </a:rPr>
                        <a:t>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851417"/>
                  </a:ext>
                </a:extLst>
              </a:tr>
              <a:tr h="562187">
                <a:tc>
                  <a:txBody>
                    <a:bodyPr/>
                    <a:lstStyle/>
                    <a:p>
                      <a:pPr>
                        <a:lnSpc>
                          <a:spcPct val="107000"/>
                        </a:lnSpc>
                        <a:spcAft>
                          <a:spcPts val="800"/>
                        </a:spcAft>
                      </a:pPr>
                      <a:r>
                        <a:rPr lang="en-GB" sz="1800">
                          <a:effectLst/>
                        </a:rPr>
                        <a:t>Peer tutoring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1-6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0.20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187623"/>
                  </a:ext>
                </a:extLst>
              </a:tr>
              <a:tr h="562187">
                <a:tc>
                  <a:txBody>
                    <a:bodyPr/>
                    <a:lstStyle/>
                    <a:p>
                      <a:pPr>
                        <a:lnSpc>
                          <a:spcPct val="107000"/>
                        </a:lnSpc>
                        <a:spcAft>
                          <a:spcPts val="800"/>
                        </a:spcAft>
                      </a:pPr>
                      <a:r>
                        <a:rPr lang="en-GB" sz="1800">
                          <a:effectLst/>
                        </a:rPr>
                        <a:t>Dialogic teaching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1-5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0.20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067107"/>
                  </a:ext>
                </a:extLst>
              </a:tr>
              <a:tr h="562187">
                <a:tc>
                  <a:txBody>
                    <a:bodyPr/>
                    <a:lstStyle/>
                    <a:p>
                      <a:pPr>
                        <a:lnSpc>
                          <a:spcPct val="107000"/>
                        </a:lnSpc>
                        <a:spcAft>
                          <a:spcPts val="800"/>
                        </a:spcAft>
                      </a:pPr>
                      <a:r>
                        <a:rPr lang="en-GB" sz="1800">
                          <a:effectLst/>
                        </a:rPr>
                        <a:t>Texting parents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1-6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0.10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 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973266"/>
                  </a:ext>
                </a:extLst>
              </a:tr>
              <a:tr h="562187">
                <a:tc>
                  <a:txBody>
                    <a:bodyPr/>
                    <a:lstStyle/>
                    <a:p>
                      <a:pPr>
                        <a:lnSpc>
                          <a:spcPct val="107000"/>
                        </a:lnSpc>
                        <a:spcAft>
                          <a:spcPts val="800"/>
                        </a:spcAft>
                      </a:pPr>
                      <a:r>
                        <a:rPr lang="en-GB" sz="1800">
                          <a:effectLst/>
                        </a:rPr>
                        <a:t>Self-affirmation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Literacy, numeracy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2, 5, 6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0.10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rPr>
                        <a:t>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a:effectLst/>
                        </a:rPr>
                        <a:t>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6097203"/>
                  </a:ext>
                </a:extLst>
              </a:tr>
            </a:tbl>
          </a:graphicData>
        </a:graphic>
      </p:graphicFrame>
      <p:sp>
        <p:nvSpPr>
          <p:cNvPr id="3" name="Rectangle 1">
            <a:extLst>
              <a:ext uri="{FF2B5EF4-FFF2-40B4-BE49-F238E27FC236}">
                <a16:creationId xmlns:a16="http://schemas.microsoft.com/office/drawing/2014/main" id="{C5B3DCF6-0C67-5C55-4EEB-46DFB28D131E}"/>
              </a:ext>
            </a:extLst>
          </p:cNvPr>
          <p:cNvSpPr>
            <a:spLocks noChangeArrowheads="1"/>
          </p:cNvSpPr>
          <p:nvPr/>
        </p:nvSpPr>
        <p:spPr bwMode="auto">
          <a:xfrm>
            <a:off x="0" y="220449"/>
            <a:ext cx="1219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Menu of Interventions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Please click the links in the table below to find out more about each intervention.</a:t>
            </a:r>
            <a:endParaRPr kumimoji="0" lang="en-GB"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2602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753" y="4677614"/>
            <a:ext cx="879094" cy="131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5532" y="3344697"/>
            <a:ext cx="896060" cy="13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08264883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3176" y="3344697"/>
            <a:ext cx="847281" cy="13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041535699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0096" y="3338335"/>
            <a:ext cx="891827" cy="133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4846" y="4677614"/>
            <a:ext cx="876746" cy="131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08264658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8147" y="4685107"/>
            <a:ext cx="864559" cy="13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4885" y="4684209"/>
            <a:ext cx="918244" cy="13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7001" y="3357941"/>
            <a:ext cx="879094" cy="13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70" y="4692636"/>
            <a:ext cx="892136" cy="13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082645307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9275" y="4677613"/>
            <a:ext cx="871183" cy="1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08885" y="4683485"/>
            <a:ext cx="941846" cy="136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96298" y="4677613"/>
            <a:ext cx="882383" cy="13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6"/>
          <p:cNvSpPr>
            <a:spLocks noChangeArrowheads="1"/>
          </p:cNvSpPr>
          <p:nvPr/>
        </p:nvSpPr>
        <p:spPr bwMode="auto">
          <a:xfrm>
            <a:off x="0" y="-1230489"/>
            <a:ext cx="121920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GB" sz="2000" dirty="0"/>
              <a:t>Evaluating education policy</a:t>
            </a:r>
          </a:p>
          <a:p>
            <a:pPr algn="ctr"/>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pPr algn="ctr"/>
            <a:r>
              <a:rPr lang="en-US" sz="2000" dirty="0">
                <a:cs typeface="Arial" panose="020B0604020202020204" pitchFamily="34" charset="0"/>
              </a:rPr>
              <a:t>	How can teachers best use research evidence? </a:t>
            </a:r>
          </a:p>
          <a:p>
            <a:endParaRPr lang="en-US" sz="2000" dirty="0">
              <a:cs typeface="Arial" panose="020B0604020202020204" pitchFamily="34" charset="0"/>
            </a:endParaRPr>
          </a:p>
          <a:p>
            <a:r>
              <a:rPr lang="en-US" sz="2000" dirty="0">
                <a:cs typeface="Arial" panose="020B0604020202020204" pitchFamily="34" charset="0"/>
              </a:rPr>
              <a:t>Stephen Gorard </a:t>
            </a:r>
          </a:p>
          <a:p>
            <a:r>
              <a:rPr lang="en-US" sz="2000" dirty="0">
                <a:cs typeface="Arial" panose="020B0604020202020204" pitchFamily="34" charset="0"/>
              </a:rPr>
              <a:t>Director, Durham University Evidence Centre for Education</a:t>
            </a:r>
          </a:p>
          <a:p>
            <a:r>
              <a:rPr lang="en-US" sz="2000" dirty="0">
                <a:solidFill>
                  <a:srgbClr val="18453B"/>
                </a:solidFill>
                <a:cs typeface="Arial" panose="020B0604020202020204" pitchFamily="34" charset="0"/>
                <a:hlinkClick r:id="" action="ppaction://noaction"/>
              </a:rPr>
              <a:t>s.a.c.gorard@durham.ac.uk</a:t>
            </a:r>
            <a:endParaRPr lang="en-US" sz="2000" dirty="0">
              <a:solidFill>
                <a:srgbClr val="18453B"/>
              </a:solidFill>
              <a:cs typeface="Arial" panose="020B0604020202020204" pitchFamily="34" charset="0"/>
            </a:endParaRPr>
          </a:p>
          <a:p>
            <a:r>
              <a:rPr lang="en-GB" sz="2000" dirty="0">
                <a:cs typeface="Times New Roman" panose="02020603050405020304" pitchFamily="18" charset="0"/>
              </a:rPr>
              <a:t>https://www.dur.ac.uk/dece/</a:t>
            </a:r>
          </a:p>
          <a:p>
            <a:r>
              <a:rPr lang="en-GB" sz="2000" dirty="0">
                <a:cs typeface="Arial" panose="020B0604020202020204" pitchFamily="34" charset="0"/>
              </a:rPr>
              <a:t>@</a:t>
            </a:r>
            <a:r>
              <a:rPr lang="en-GB" sz="2000" dirty="0" err="1">
                <a:cs typeface="Arial" panose="020B0604020202020204" pitchFamily="34" charset="0"/>
              </a:rPr>
              <a:t>SGorard</a:t>
            </a:r>
            <a:endParaRPr lang="en-GB" sz="2000" dirty="0">
              <a:cs typeface="Arial" panose="020B0604020202020204" pitchFamily="34" charset="0"/>
            </a:endParaRPr>
          </a:p>
          <a:p>
            <a:endParaRPr lang="en-GB" sz="2000" dirty="0">
              <a:cs typeface="Times New Roman" panose="02020603050405020304" pitchFamily="18" charset="0"/>
            </a:endParaRPr>
          </a:p>
          <a:p>
            <a:endParaRPr lang="en-GB" sz="1350" dirty="0"/>
          </a:p>
          <a:p>
            <a:endParaRPr lang="en-GB" sz="1350" dirty="0">
              <a:solidFill>
                <a:srgbClr val="18453B"/>
              </a:solidFill>
              <a:latin typeface="Times New Roman" pitchFamily="18" charset="0"/>
            </a:endParaRPr>
          </a:p>
        </p:txBody>
      </p:sp>
      <p:sp>
        <p:nvSpPr>
          <p:cNvPr id="4114" name="Rectangle 19"/>
          <p:cNvSpPr>
            <a:spLocks noChangeArrowheads="1"/>
          </p:cNvSpPr>
          <p:nvPr/>
        </p:nvSpPr>
        <p:spPr bwMode="auto">
          <a:xfrm>
            <a:off x="2667002" y="8786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350">
              <a:latin typeface="Times New Roman" pitchFamily="18" charset="0"/>
            </a:endParaRPr>
          </a:p>
        </p:txBody>
      </p:sp>
      <p:pic>
        <p:nvPicPr>
          <p:cNvPr id="21" name="Picture 2" descr="https://images.our-assets.com/fullcover/2000x/9783845440798.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73751" y="3337290"/>
            <a:ext cx="1908662" cy="13599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gorards\Documents\Disadvantage book\Book cove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87910" y="1989610"/>
            <a:ext cx="908845" cy="13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01141" y="3329669"/>
            <a:ext cx="950204" cy="139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2237" y="2015640"/>
            <a:ext cx="946209" cy="132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9"/>
          <a:stretch>
            <a:fillRect/>
          </a:stretch>
        </p:blipFill>
        <p:spPr>
          <a:xfrm>
            <a:off x="4505598" y="1992141"/>
            <a:ext cx="954158" cy="1359251"/>
          </a:xfrm>
          <a:prstGeom prst="rect">
            <a:avLst/>
          </a:prstGeom>
        </p:spPr>
      </p:pic>
      <p:pic>
        <p:nvPicPr>
          <p:cNvPr id="26"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09347" y="3345844"/>
            <a:ext cx="998314" cy="133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descr="new book 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32697" y="3329670"/>
            <a:ext cx="853049" cy="135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033521307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27170" y="3345917"/>
            <a:ext cx="848306" cy="136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6753" y="1984330"/>
            <a:ext cx="899142" cy="135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76917" y="4656664"/>
            <a:ext cx="980235" cy="1330945"/>
          </a:xfrm>
          <a:prstGeom prst="rect">
            <a:avLst/>
          </a:prstGeom>
        </p:spPr>
      </p:pic>
      <p:pic>
        <p:nvPicPr>
          <p:cNvPr id="30" name="Picture 2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577483" y="4668537"/>
            <a:ext cx="997520" cy="1365797"/>
          </a:xfrm>
          <a:prstGeom prst="rect">
            <a:avLst/>
          </a:prstGeom>
        </p:spPr>
      </p:pic>
      <p:pic>
        <p:nvPicPr>
          <p:cNvPr id="2" name="Picture 1"/>
          <p:cNvPicPr>
            <a:picLocks noChangeAspect="1"/>
          </p:cNvPicPr>
          <p:nvPr/>
        </p:nvPicPr>
        <p:blipFill>
          <a:blip r:embed="rId26"/>
          <a:stretch>
            <a:fillRect/>
          </a:stretch>
        </p:blipFill>
        <p:spPr>
          <a:xfrm>
            <a:off x="1713268" y="3349905"/>
            <a:ext cx="957997" cy="1352553"/>
          </a:xfrm>
          <a:prstGeom prst="rect">
            <a:avLst/>
          </a:prstGeom>
        </p:spPr>
      </p:pic>
      <p:pic>
        <p:nvPicPr>
          <p:cNvPr id="1026" name="Picture 2" descr="How to Make Sense of Statistic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78742" y="1978703"/>
            <a:ext cx="976144" cy="13861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ages-na.ssl-images-amazon.com/images/I/41qNYlrMUQL._SX329_BO1,204,203,200_.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445187" y="1970314"/>
            <a:ext cx="908845" cy="13701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FA14DFE2-8F63-4873-AAFF-3F08D4296A59}"/>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341743" y="633095"/>
            <a:ext cx="1908662" cy="2680043"/>
          </a:xfrm>
          <a:prstGeom prst="rect">
            <a:avLst/>
          </a:prstGeom>
          <a:noFill/>
          <a:ln>
            <a:noFill/>
          </a:ln>
        </p:spPr>
      </p:pic>
    </p:spTree>
    <p:extLst>
      <p:ext uri="{BB962C8B-B14F-4D97-AF65-F5344CB8AC3E}">
        <p14:creationId xmlns:p14="http://schemas.microsoft.com/office/powerpoint/2010/main" val="166824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5"/>
          </a:xfrm>
          <a:prstGeom prst="rect">
            <a:avLst/>
          </a:prstGeom>
          <a:noFill/>
        </p:spPr>
        <p:txBody>
          <a:bodyPr wrap="square" rtlCol="0">
            <a:spAutoFit/>
          </a:bodyPr>
          <a:lstStyle/>
          <a:p>
            <a:pPr algn="ctr"/>
            <a:r>
              <a:rPr lang="en-GB" sz="2000" dirty="0"/>
              <a:t>Selected relevant references</a:t>
            </a:r>
          </a:p>
          <a:p>
            <a:pPr algn="ctr"/>
            <a:endParaRPr lang="en-GB" sz="2000" dirty="0"/>
          </a:p>
          <a:p>
            <a:pPr algn="just"/>
            <a:r>
              <a:rPr lang="en-GB" sz="2000" dirty="0" err="1">
                <a:solidFill>
                  <a:srgbClr val="000000"/>
                </a:solidFill>
                <a:effectLst/>
                <a:ea typeface="Arial" panose="020B0604020202020204" pitchFamily="34" charset="0"/>
              </a:rPr>
              <a:t>Gorard,</a:t>
            </a:r>
            <a:r>
              <a:rPr lang="en-GB" sz="2000" dirty="0">
                <a:solidFill>
                  <a:srgbClr val="000000"/>
                </a:solidFill>
                <a:effectLst/>
                <a:ea typeface="Arial" panose="020B0604020202020204" pitchFamily="34" charset="0"/>
              </a:rPr>
              <a:t> S., See BH, and Siddiqui, N. (2022) </a:t>
            </a:r>
            <a:r>
              <a:rPr lang="en-GB" sz="2000" i="1" dirty="0">
                <a:effectLst/>
                <a:ea typeface="Arial" panose="020B0604020202020204" pitchFamily="34" charset="0"/>
              </a:rPr>
              <a:t>Making schools better for disadvantaged students</a:t>
            </a:r>
            <a:r>
              <a:rPr lang="en-GB" sz="2000" dirty="0">
                <a:effectLst/>
                <a:ea typeface="Arial" panose="020B0604020202020204" pitchFamily="34" charset="0"/>
              </a:rPr>
              <a:t>, Abingdon: Routledge</a:t>
            </a:r>
          </a:p>
          <a:p>
            <a:pPr algn="just"/>
            <a:r>
              <a:rPr lang="en-GB" sz="2000" dirty="0" err="1">
                <a:effectLst/>
                <a:ea typeface="Arial" panose="020B0604020202020204" pitchFamily="34" charset="0"/>
                <a:cs typeface="Arial" panose="020B0604020202020204" pitchFamily="34" charset="0"/>
              </a:rPr>
              <a:t>Gorard,</a:t>
            </a:r>
            <a:r>
              <a:rPr lang="en-GB" sz="2000" dirty="0">
                <a:effectLst/>
                <a:ea typeface="Arial" panose="020B0604020202020204" pitchFamily="34" charset="0"/>
                <a:cs typeface="Arial" panose="020B0604020202020204" pitchFamily="34" charset="0"/>
              </a:rPr>
              <a:t> S. (2020 Ed.) </a:t>
            </a:r>
            <a:r>
              <a:rPr lang="en-GB" sz="2000" i="1" dirty="0">
                <a:effectLst/>
                <a:ea typeface="Arial" panose="020B0604020202020204" pitchFamily="34" charset="0"/>
                <a:cs typeface="Arial" panose="020B0604020202020204" pitchFamily="34" charset="0"/>
              </a:rPr>
              <a:t>Getting evidence into education: Evaluating the routes to policy and practice</a:t>
            </a:r>
            <a:r>
              <a:rPr lang="en-GB" sz="2000" dirty="0">
                <a:effectLst/>
                <a:ea typeface="Arial" panose="020B0604020202020204" pitchFamily="34" charset="0"/>
                <a:cs typeface="Arial" panose="020B0604020202020204" pitchFamily="34" charset="0"/>
              </a:rPr>
              <a:t>, London: 	Routledge</a:t>
            </a:r>
          </a:p>
          <a:p>
            <a:pPr algn="just"/>
            <a:r>
              <a:rPr lang="en-GB" sz="2000" dirty="0" err="1">
                <a:effectLst/>
                <a:ea typeface="Arial" panose="020B0604020202020204" pitchFamily="34" charset="0"/>
                <a:cs typeface="Arial" panose="020B0604020202020204" pitchFamily="34" charset="0"/>
              </a:rPr>
              <a:t>Gorard,</a:t>
            </a:r>
            <a:r>
              <a:rPr lang="en-GB" sz="2000" dirty="0">
                <a:effectLst/>
                <a:ea typeface="Arial" panose="020B0604020202020204" pitchFamily="34" charset="0"/>
                <a:cs typeface="Arial" panose="020B0604020202020204" pitchFamily="34" charset="0"/>
              </a:rPr>
              <a:t> S. (2021) </a:t>
            </a:r>
            <a:r>
              <a:rPr lang="en-GB" sz="2000" i="1" dirty="0">
                <a:effectLst/>
                <a:ea typeface="Arial" panose="020B0604020202020204" pitchFamily="34" charset="0"/>
                <a:cs typeface="Arial" panose="020B0604020202020204" pitchFamily="34" charset="0"/>
              </a:rPr>
              <a:t>How to make sense of statistics:</a:t>
            </a:r>
            <a:r>
              <a:rPr lang="en-GB" sz="2000" dirty="0">
                <a:effectLst/>
                <a:ea typeface="Arial" panose="020B0604020202020204" pitchFamily="34" charset="0"/>
                <a:cs typeface="Arial" panose="020B0604020202020204" pitchFamily="34" charset="0"/>
              </a:rPr>
              <a:t> </a:t>
            </a:r>
            <a:r>
              <a:rPr lang="en-GB" sz="2000" i="1" dirty="0">
                <a:effectLst/>
                <a:ea typeface="Arial" panose="020B0604020202020204" pitchFamily="34" charset="0"/>
                <a:cs typeface="Arial" panose="020B0604020202020204" pitchFamily="34" charset="0"/>
              </a:rPr>
              <a:t>Everything you need to know about using numbers in social 	science</a:t>
            </a:r>
            <a:r>
              <a:rPr lang="en-GB" sz="2000" dirty="0">
                <a:effectLst/>
                <a:ea typeface="Arial" panose="020B0604020202020204" pitchFamily="34" charset="0"/>
                <a:cs typeface="Arial" panose="020B0604020202020204" pitchFamily="34" charset="0"/>
              </a:rPr>
              <a:t>, London: 	SAGE</a:t>
            </a:r>
          </a:p>
          <a:p>
            <a:r>
              <a:rPr lang="en-GB" sz="2000" dirty="0" err="1">
                <a:cs typeface="Arial" panose="020B0604020202020204" pitchFamily="34" charset="0"/>
              </a:rPr>
              <a:t>Gorard,</a:t>
            </a:r>
            <a:r>
              <a:rPr lang="en-GB" sz="2000" dirty="0">
                <a:cs typeface="Arial" panose="020B0604020202020204" pitchFamily="34" charset="0"/>
              </a:rPr>
              <a:t> S. (2018) </a:t>
            </a:r>
            <a:r>
              <a:rPr lang="en-GB" sz="2000" i="1" dirty="0">
                <a:cs typeface="Arial" panose="020B0604020202020204" pitchFamily="34" charset="0"/>
              </a:rPr>
              <a:t>Education policy: Evidence of equity and effectiveness</a:t>
            </a:r>
            <a:r>
              <a:rPr lang="en-GB" sz="2000" dirty="0">
                <a:cs typeface="Arial" panose="020B0604020202020204" pitchFamily="34" charset="0"/>
              </a:rPr>
              <a:t>, Bristol: Policy Press</a:t>
            </a:r>
          </a:p>
          <a:p>
            <a:r>
              <a:rPr lang="en-GB" sz="2000" dirty="0" err="1">
                <a:effectLst/>
                <a:ea typeface="Arial" panose="020B0604020202020204" pitchFamily="34" charset="0"/>
              </a:rPr>
              <a:t>Gorard,</a:t>
            </a:r>
            <a:r>
              <a:rPr lang="en-GB" sz="2000" dirty="0">
                <a:effectLst/>
                <a:ea typeface="Arial" panose="020B0604020202020204" pitchFamily="34" charset="0"/>
              </a:rPr>
              <a:t> S., See, BH and Siddiqui, N. (2017) </a:t>
            </a:r>
            <a:r>
              <a:rPr lang="en-GB" sz="2000" i="1" dirty="0">
                <a:effectLst/>
                <a:ea typeface="Arial" panose="020B0604020202020204" pitchFamily="34" charset="0"/>
              </a:rPr>
              <a:t>The trials of evidence-based education</a:t>
            </a:r>
            <a:r>
              <a:rPr lang="en-GB" sz="2000" dirty="0">
                <a:effectLst/>
                <a:ea typeface="Arial" panose="020B0604020202020204" pitchFamily="34" charset="0"/>
              </a:rPr>
              <a:t>, London: Routledge</a:t>
            </a:r>
          </a:p>
          <a:p>
            <a:pPr algn="just"/>
            <a:r>
              <a:rPr lang="en-GB" sz="2000" dirty="0">
                <a:effectLst/>
                <a:ea typeface="Arial" panose="020B0604020202020204" pitchFamily="34" charset="0"/>
                <a:cs typeface="Arial" panose="020B0604020202020204" pitchFamily="34" charset="0"/>
              </a:rPr>
              <a:t>See, BH, </a:t>
            </a:r>
            <a:r>
              <a:rPr lang="en-GB" sz="2000" dirty="0" err="1">
                <a:effectLst/>
                <a:ea typeface="Arial" panose="020B0604020202020204" pitchFamily="34" charset="0"/>
                <a:cs typeface="Arial" panose="020B0604020202020204" pitchFamily="34" charset="0"/>
              </a:rPr>
              <a:t>Gorard,</a:t>
            </a:r>
            <a:r>
              <a:rPr lang="en-GB" sz="2000" dirty="0">
                <a:effectLst/>
                <a:ea typeface="Arial" panose="020B0604020202020204" pitchFamily="34" charset="0"/>
                <a:cs typeface="Arial" panose="020B0604020202020204" pitchFamily="34" charset="0"/>
              </a:rPr>
              <a:t> S., Lu, B., Dong, L. and Siddiqui, N. (2021) Is technology always helpful?: A critical review of the use 	of education technology in supporting formative assessment in schools, </a:t>
            </a:r>
            <a:r>
              <a:rPr lang="en-GB" sz="2000" i="1" dirty="0">
                <a:effectLst/>
                <a:ea typeface="Arial" panose="020B0604020202020204" pitchFamily="34" charset="0"/>
                <a:cs typeface="Arial" panose="020B0604020202020204" pitchFamily="34" charset="0"/>
              </a:rPr>
              <a:t>Research Papers in Education</a:t>
            </a:r>
            <a:r>
              <a:rPr lang="en-GB" sz="2000" dirty="0">
                <a:effectLst/>
                <a:ea typeface="Arial" panose="020B0604020202020204" pitchFamily="34" charset="0"/>
                <a:cs typeface="Arial" panose="020B0604020202020204" pitchFamily="34" charset="0"/>
              </a:rPr>
              <a:t>, 	</a:t>
            </a:r>
            <a:r>
              <a:rPr lang="en-GB" sz="2000" dirty="0">
                <a:solidFill>
                  <a:srgbClr val="0000FF"/>
                </a:solidFill>
                <a:effectLst/>
                <a:ea typeface="Arial" panose="020B0604020202020204" pitchFamily="34" charset="0"/>
                <a:cs typeface="Arial" panose="020B0604020202020204" pitchFamily="34" charset="0"/>
                <a:hlinkClick r:id="rId2"/>
              </a:rPr>
              <a:t>https://doi.org/10.1080/02671522.2021.1907778</a:t>
            </a:r>
            <a:endParaRPr lang="en-GB" sz="2000" dirty="0">
              <a:effectLst/>
              <a:ea typeface="Arial" panose="020B0604020202020204" pitchFamily="34" charset="0"/>
              <a:cs typeface="Arial" panose="020B0604020202020204" pitchFamily="34" charset="0"/>
            </a:endParaRPr>
          </a:p>
          <a:p>
            <a:pPr algn="just"/>
            <a:r>
              <a:rPr lang="en-GB" sz="2000" dirty="0">
                <a:effectLst/>
                <a:ea typeface="Arial" panose="020B0604020202020204" pitchFamily="34" charset="0"/>
                <a:cs typeface="Arial" panose="020B0604020202020204" pitchFamily="34" charset="0"/>
              </a:rPr>
              <a:t>See, BH and </a:t>
            </a:r>
            <a:r>
              <a:rPr lang="en-GB" sz="2000" dirty="0" err="1">
                <a:effectLst/>
                <a:ea typeface="Arial" panose="020B0604020202020204" pitchFamily="34" charset="0"/>
                <a:cs typeface="Arial" panose="020B0604020202020204" pitchFamily="34" charset="0"/>
              </a:rPr>
              <a:t>Gorard,</a:t>
            </a:r>
            <a:r>
              <a:rPr lang="en-GB" sz="2000" dirty="0">
                <a:effectLst/>
                <a:ea typeface="Arial" panose="020B0604020202020204" pitchFamily="34" charset="0"/>
                <a:cs typeface="Arial" panose="020B0604020202020204" pitchFamily="34" charset="0"/>
              </a:rPr>
              <a:t> S. (2020) </a:t>
            </a:r>
            <a:r>
              <a:rPr lang="en-GB" sz="2000" dirty="0">
                <a:effectLst/>
                <a:ea typeface="Times New Roman" panose="02020603050405020304" pitchFamily="18" charset="0"/>
                <a:cs typeface="Arial" panose="020B0604020202020204" pitchFamily="34" charset="0"/>
              </a:rPr>
              <a:t>Effective classroom instructions for primary literacy? A critical review of causal 	evidence</a:t>
            </a:r>
            <a:r>
              <a:rPr lang="en-GB" sz="2000" dirty="0">
                <a:effectLst/>
                <a:ea typeface="Arial" panose="020B0604020202020204" pitchFamily="34" charset="0"/>
                <a:cs typeface="Arial" panose="020B0604020202020204" pitchFamily="34" charset="0"/>
              </a:rPr>
              <a:t>, 	</a:t>
            </a:r>
            <a:r>
              <a:rPr lang="en-GB" sz="2000" i="1" dirty="0">
                <a:effectLst/>
                <a:ea typeface="Arial" panose="020B0604020202020204" pitchFamily="34" charset="0"/>
                <a:cs typeface="Arial" panose="020B0604020202020204" pitchFamily="34" charset="0"/>
              </a:rPr>
              <a:t>International Journal of Educational Research</a:t>
            </a:r>
            <a:r>
              <a:rPr lang="en-GB" sz="2000" dirty="0">
                <a:effectLst/>
                <a:ea typeface="Arial" panose="020B0604020202020204" pitchFamily="34" charset="0"/>
                <a:cs typeface="Arial" panose="020B0604020202020204" pitchFamily="34" charset="0"/>
              </a:rPr>
              <a:t>, 102, 	</a:t>
            </a:r>
            <a:r>
              <a:rPr lang="en-GB" sz="2000" dirty="0">
                <a:solidFill>
                  <a:srgbClr val="0000FF"/>
                </a:solidFill>
                <a:effectLst/>
                <a:ea typeface="Arial" panose="020B0604020202020204" pitchFamily="34" charset="0"/>
                <a:cs typeface="Arial" panose="020B0604020202020204" pitchFamily="34" charset="0"/>
                <a:hlinkClick r:id="rId3"/>
              </a:rPr>
              <a:t>https://www.sciencedirect.com/science/article/pii/S0883035519317719?dgcid=coauthor</a:t>
            </a:r>
            <a:endParaRPr lang="en-GB" sz="2000" dirty="0">
              <a:effectLst/>
              <a:ea typeface="Arial" panose="020B0604020202020204" pitchFamily="34" charset="0"/>
              <a:cs typeface="Arial" panose="020B0604020202020204" pitchFamily="34" charset="0"/>
            </a:endParaRPr>
          </a:p>
          <a:p>
            <a:pPr algn="just"/>
            <a:r>
              <a:rPr lang="en-GB" sz="2000" dirty="0" err="1">
                <a:effectLst/>
                <a:ea typeface="Arial" panose="020B0604020202020204" pitchFamily="34" charset="0"/>
                <a:cs typeface="Arial" panose="020B0604020202020204" pitchFamily="34" charset="0"/>
              </a:rPr>
              <a:t>Gorard,</a:t>
            </a:r>
            <a:r>
              <a:rPr lang="en-GB" sz="2000" dirty="0">
                <a:effectLst/>
                <a:ea typeface="Arial" panose="020B0604020202020204" pitchFamily="34" charset="0"/>
                <a:cs typeface="Arial" panose="020B0604020202020204" pitchFamily="34" charset="0"/>
              </a:rPr>
              <a:t> S., See, BH and Siddiqui, N. (2020) What is the evidence on the best way to get evidence into use </a:t>
            </a:r>
            <a:r>
              <a:rPr lang="en-GB" sz="2000">
                <a:effectLst/>
                <a:ea typeface="Arial" panose="020B0604020202020204" pitchFamily="34" charset="0"/>
                <a:cs typeface="Arial" panose="020B0604020202020204" pitchFamily="34" charset="0"/>
              </a:rPr>
              <a:t>in 	education</a:t>
            </a:r>
            <a:r>
              <a:rPr lang="en-GB" sz="2000" dirty="0">
                <a:effectLst/>
                <a:ea typeface="Arial" panose="020B0604020202020204" pitchFamily="34" charset="0"/>
                <a:cs typeface="Arial" panose="020B0604020202020204" pitchFamily="34" charset="0"/>
              </a:rPr>
              <a:t>?, </a:t>
            </a:r>
            <a:r>
              <a:rPr lang="en-GB" sz="2000" i="1">
                <a:effectLst/>
                <a:ea typeface="Arial" panose="020B0604020202020204" pitchFamily="34" charset="0"/>
                <a:cs typeface="Arial" panose="020B0604020202020204" pitchFamily="34" charset="0"/>
              </a:rPr>
              <a:t>Review of </a:t>
            </a:r>
            <a:r>
              <a:rPr lang="en-GB" sz="2000" i="1" dirty="0">
                <a:effectLst/>
                <a:ea typeface="Arial" panose="020B0604020202020204" pitchFamily="34" charset="0"/>
                <a:cs typeface="Arial" panose="020B0604020202020204" pitchFamily="34" charset="0"/>
              </a:rPr>
              <a:t>Education</a:t>
            </a:r>
            <a:r>
              <a:rPr lang="en-GB" sz="2000" dirty="0">
                <a:effectLst/>
                <a:ea typeface="Arial" panose="020B0604020202020204" pitchFamily="34" charset="0"/>
                <a:cs typeface="Arial" panose="020B0604020202020204" pitchFamily="34" charset="0"/>
              </a:rPr>
              <a:t>, DOI: 10.1002/REV3.3200</a:t>
            </a:r>
          </a:p>
          <a:p>
            <a:endParaRPr lang="en-GB" sz="2000" dirty="0">
              <a:cs typeface="Arial" panose="020B0604020202020204" pitchFamily="34" charset="0"/>
            </a:endParaRPr>
          </a:p>
          <a:p>
            <a:endParaRPr lang="en-GB" sz="1400" dirty="0"/>
          </a:p>
        </p:txBody>
      </p:sp>
    </p:spTree>
    <p:extLst>
      <p:ext uri="{BB962C8B-B14F-4D97-AF65-F5344CB8AC3E}">
        <p14:creationId xmlns:p14="http://schemas.microsoft.com/office/powerpoint/2010/main" val="18367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5725" y="0"/>
            <a:ext cx="12106275"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altLang="en-US" sz="2400" dirty="0">
                <a:ea typeface="Calibri" panose="020F0502020204030204" pitchFamily="34" charset="0"/>
                <a:cs typeface="Times New Roman" panose="02020603050405020304" pitchFamily="18" charset="0"/>
              </a:rPr>
              <a:t>Two dimensions of evidence-into-use, and who judges the quality of research? </a:t>
            </a:r>
            <a:endParaRPr lang="en-GB" altLang="en-US" sz="2400"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TextBox 4">
            <a:extLst>
              <a:ext uri="{FF2B5EF4-FFF2-40B4-BE49-F238E27FC236}">
                <a16:creationId xmlns:a16="http://schemas.microsoft.com/office/drawing/2014/main" id="{A6D0F590-7FC9-245F-3FC6-0CAE667DD6E5}"/>
              </a:ext>
            </a:extLst>
          </p:cNvPr>
          <p:cNvSpPr txBox="1"/>
          <p:nvPr/>
        </p:nvSpPr>
        <p:spPr>
          <a:xfrm>
            <a:off x="0" y="6130476"/>
            <a:ext cx="12192000" cy="646331"/>
          </a:xfrm>
          <a:prstGeom prst="rect">
            <a:avLst/>
          </a:prstGeom>
          <a:noFill/>
        </p:spPr>
        <p:txBody>
          <a:bodyPr wrap="square">
            <a:spAutoFit/>
          </a:bodyPr>
          <a:lstStyle/>
          <a:p>
            <a:pPr algn="just"/>
            <a:r>
              <a:rPr lang="en-GB" sz="1800" dirty="0">
                <a:effectLst/>
                <a:ea typeface="Arial" panose="020B0604020202020204" pitchFamily="34" charset="0"/>
                <a:cs typeface="Arial" panose="020B0604020202020204" pitchFamily="34" charset="0"/>
              </a:rPr>
              <a:t>Source: </a:t>
            </a:r>
            <a:r>
              <a:rPr lang="en-GB" sz="1800" dirty="0" err="1">
                <a:effectLst/>
                <a:ea typeface="Arial" panose="020B0604020202020204" pitchFamily="34" charset="0"/>
                <a:cs typeface="Arial" panose="020B0604020202020204" pitchFamily="34" charset="0"/>
              </a:rPr>
              <a:t>Gorard,</a:t>
            </a:r>
            <a:r>
              <a:rPr lang="en-GB" sz="1800" dirty="0">
                <a:effectLst/>
                <a:ea typeface="Arial" panose="020B0604020202020204" pitchFamily="34" charset="0"/>
                <a:cs typeface="Arial" panose="020B0604020202020204" pitchFamily="34" charset="0"/>
              </a:rPr>
              <a:t> S., See, BH and Siddiqui, N. (2020) What is the evidence on the best way to get evidence into use in education?, </a:t>
            </a:r>
            <a:r>
              <a:rPr lang="en-GB" sz="1800" i="1" dirty="0">
                <a:effectLst/>
                <a:ea typeface="Arial" panose="020B0604020202020204" pitchFamily="34" charset="0"/>
                <a:cs typeface="Arial" panose="020B0604020202020204" pitchFamily="34" charset="0"/>
              </a:rPr>
              <a:t>Review of Education</a:t>
            </a:r>
            <a:r>
              <a:rPr lang="en-GB" sz="1800" dirty="0">
                <a:effectLst/>
                <a:ea typeface="Arial" panose="020B0604020202020204" pitchFamily="34" charset="0"/>
                <a:cs typeface="Arial" panose="020B0604020202020204" pitchFamily="34" charset="0"/>
              </a:rPr>
              <a:t>, DOI: 10.1002/REV3.3200</a:t>
            </a:r>
          </a:p>
        </p:txBody>
      </p:sp>
      <p:graphicFrame>
        <p:nvGraphicFramePr>
          <p:cNvPr id="6" name="Table 5">
            <a:extLst>
              <a:ext uri="{FF2B5EF4-FFF2-40B4-BE49-F238E27FC236}">
                <a16:creationId xmlns:a16="http://schemas.microsoft.com/office/drawing/2014/main" id="{F8D78A09-2764-25A5-991D-F591D799E022}"/>
              </a:ext>
            </a:extLst>
          </p:cNvPr>
          <p:cNvGraphicFramePr>
            <a:graphicFrameLocks noGrp="1"/>
          </p:cNvGraphicFramePr>
          <p:nvPr>
            <p:extLst>
              <p:ext uri="{D42A27DB-BD31-4B8C-83A1-F6EECF244321}">
                <p14:modId xmlns:p14="http://schemas.microsoft.com/office/powerpoint/2010/main" val="350816136"/>
              </p:ext>
            </p:extLst>
          </p:nvPr>
        </p:nvGraphicFramePr>
        <p:xfrm>
          <a:off x="0" y="613224"/>
          <a:ext cx="12192000" cy="5402952"/>
        </p:xfrm>
        <a:graphic>
          <a:graphicData uri="http://schemas.openxmlformats.org/drawingml/2006/table">
            <a:tbl>
              <a:tblPr firstRow="1" firstCol="1" bandRow="1">
                <a:tableStyleId>{5C22544A-7EE6-4342-B048-85BDC9FD1C3A}</a:tableStyleId>
              </a:tblPr>
              <a:tblGrid>
                <a:gridCol w="2687118">
                  <a:extLst>
                    <a:ext uri="{9D8B030D-6E8A-4147-A177-3AD203B41FA5}">
                      <a16:colId xmlns:a16="http://schemas.microsoft.com/office/drawing/2014/main" val="20000"/>
                    </a:ext>
                  </a:extLst>
                </a:gridCol>
                <a:gridCol w="3167481">
                  <a:extLst>
                    <a:ext uri="{9D8B030D-6E8A-4147-A177-3AD203B41FA5}">
                      <a16:colId xmlns:a16="http://schemas.microsoft.com/office/drawing/2014/main" val="20001"/>
                    </a:ext>
                  </a:extLst>
                </a:gridCol>
                <a:gridCol w="3167481">
                  <a:extLst>
                    <a:ext uri="{9D8B030D-6E8A-4147-A177-3AD203B41FA5}">
                      <a16:colId xmlns:a16="http://schemas.microsoft.com/office/drawing/2014/main" val="20002"/>
                    </a:ext>
                  </a:extLst>
                </a:gridCol>
                <a:gridCol w="3169920">
                  <a:extLst>
                    <a:ext uri="{9D8B030D-6E8A-4147-A177-3AD203B41FA5}">
                      <a16:colId xmlns:a16="http://schemas.microsoft.com/office/drawing/2014/main" val="20003"/>
                    </a:ext>
                  </a:extLst>
                </a:gridCol>
              </a:tblGrid>
              <a:tr h="831223">
                <a:tc>
                  <a:txBody>
                    <a:bodyPr/>
                    <a:lstStyle/>
                    <a:p>
                      <a:pPr algn="just">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Passive transfer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Engagement in transfer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a:effectLst/>
                        </a:rPr>
                        <a:t>(inter)Active transfer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46835">
                <a:tc>
                  <a:txBody>
                    <a:bodyPr/>
                    <a:lstStyle/>
                    <a:p>
                      <a:pPr algn="just">
                        <a:spcAft>
                          <a:spcPts val="0"/>
                        </a:spcAft>
                      </a:pPr>
                      <a:r>
                        <a:rPr lang="en-GB" sz="2400" dirty="0">
                          <a:effectLst/>
                        </a:rPr>
                        <a:t>Plain evidence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open access to journals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journal clubs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practitioner inquiry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62447">
                <a:tc>
                  <a:txBody>
                    <a:bodyPr/>
                    <a:lstStyle/>
                    <a:p>
                      <a:pPr algn="just">
                        <a:spcAft>
                          <a:spcPts val="0"/>
                        </a:spcAft>
                      </a:pPr>
                      <a:r>
                        <a:rPr lang="en-GB" sz="2400" dirty="0">
                          <a:effectLst/>
                        </a:rPr>
                        <a:t>Modified evidence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EEF Toolkit for practitioners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Think tanks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internships, research schools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62447">
                <a:tc>
                  <a:txBody>
                    <a:bodyPr/>
                    <a:lstStyle/>
                    <a:p>
                      <a:pPr algn="just">
                        <a:spcAft>
                          <a:spcPts val="0"/>
                        </a:spcAft>
                      </a:pPr>
                      <a:r>
                        <a:rPr lang="en-GB" sz="2400" dirty="0">
                          <a:effectLst/>
                        </a:rPr>
                        <a:t>Engineered evidence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lesson plans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hotlines, helpdesks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e.g. legislation for population measures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54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5"/>
            <a:ext cx="12192000" cy="5355312"/>
          </a:xfrm>
          <a:prstGeom prst="rect">
            <a:avLst/>
          </a:prstGeom>
        </p:spPr>
        <p:txBody>
          <a:bodyPr wrap="square">
            <a:spAutoFit/>
          </a:bodyPr>
          <a:lstStyle/>
          <a:p>
            <a:r>
              <a:rPr lang="en-GB" dirty="0"/>
              <a:t>The first task of the reader is understand what the research is</a:t>
            </a:r>
          </a:p>
          <a:p>
            <a:endParaRPr lang="en-GB" dirty="0"/>
          </a:p>
          <a:p>
            <a:r>
              <a:rPr lang="en-GB" dirty="0"/>
              <a:t>A key task for the writer is to explain the research fully, to the widest possible audience</a:t>
            </a:r>
          </a:p>
          <a:p>
            <a:endParaRPr lang="en-GB" dirty="0"/>
          </a:p>
          <a:p>
            <a:endParaRPr lang="en-GB" dirty="0"/>
          </a:p>
          <a:p>
            <a:r>
              <a:rPr lang="en-GB" b="1" dirty="0"/>
              <a:t>Abstract</a:t>
            </a:r>
          </a:p>
          <a:p>
            <a:r>
              <a:rPr lang="en-GB" dirty="0"/>
              <a:t>This is a </a:t>
            </a:r>
            <a:r>
              <a:rPr lang="en-GB" dirty="0" err="1"/>
              <a:t>heterodidactic</a:t>
            </a:r>
            <a:r>
              <a:rPr lang="en-GB" dirty="0"/>
              <a:t> neuroscience, not materiality of language discussion. It is an article on intra-observation as research methodology, thus auditory, visual, cultural, syntactic, and </a:t>
            </a:r>
            <a:r>
              <a:rPr lang="en-GB" dirty="0" err="1"/>
              <a:t>paratactical</a:t>
            </a:r>
            <a:r>
              <a:rPr lang="en-GB" dirty="0"/>
              <a:t> body/mind/brain possibilities of words—Thinking ontology for post-qualitative methodology. Indirectly, it is about linguistic accountability of the event of/in education; the event of/in research—Thought in the act and/or bodily awareness in the moment: Nodal point waiting </a:t>
            </a:r>
            <a:r>
              <a:rPr lang="en-GB" dirty="0" err="1"/>
              <a:t>pentimento</a:t>
            </a:r>
            <a:r>
              <a:rPr lang="en-GB" dirty="0"/>
              <a:t> performances . . . and Jasmine. It might therefore be about a whole new transdisciplinary and humble body/mind/brain, education and research field all together, or about being a bit wild in the brain, and/to transfer something across areas and learning. It is a </a:t>
            </a:r>
            <a:r>
              <a:rPr lang="en-GB" dirty="0" err="1"/>
              <a:t>schizoanalysis</a:t>
            </a:r>
            <a:r>
              <a:rPr lang="en-GB" dirty="0"/>
              <a:t> crafting of knowledge attempt becoming data wise in action. My goal and hope are to foster self-reflexive think-languages and practices in Early Childhood Education and Care (ECEC) Institutions and schools. It is a professionalizing method.</a:t>
            </a:r>
          </a:p>
          <a:p>
            <a:endParaRPr lang="en-GB" dirty="0"/>
          </a:p>
          <a:p>
            <a:endParaRPr lang="en-GB" dirty="0"/>
          </a:p>
          <a:p>
            <a:r>
              <a:rPr lang="en-GB" dirty="0" err="1"/>
              <a:t>Reinertsen</a:t>
            </a:r>
            <a:r>
              <a:rPr lang="en-GB" dirty="0"/>
              <a:t>, A. (2015) A wild multiple apparatus of knowing discussion: Waiting </a:t>
            </a:r>
            <a:r>
              <a:rPr lang="en-GB" dirty="0" err="1"/>
              <a:t>pentimento</a:t>
            </a:r>
            <a:r>
              <a:rPr lang="en-GB" dirty="0"/>
              <a:t> intra-observation, </a:t>
            </a:r>
            <a:r>
              <a:rPr lang="en-GB" i="1" dirty="0"/>
              <a:t>Qualitative Inquiry</a:t>
            </a:r>
            <a:r>
              <a:rPr lang="en-GB" dirty="0"/>
              <a:t>, 22, 4, 263–273</a:t>
            </a:r>
          </a:p>
          <a:p>
            <a:endParaRPr lang="en-GB" dirty="0"/>
          </a:p>
        </p:txBody>
      </p:sp>
    </p:spTree>
    <p:extLst>
      <p:ext uri="{BB962C8B-B14F-4D97-AF65-F5344CB8AC3E}">
        <p14:creationId xmlns:p14="http://schemas.microsoft.com/office/powerpoint/2010/main" val="294571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6CC4D6-28D6-1B3D-3BB6-77CFEC264CEA}"/>
              </a:ext>
            </a:extLst>
          </p:cNvPr>
          <p:cNvPicPr>
            <a:picLocks noChangeAspect="1"/>
          </p:cNvPicPr>
          <p:nvPr/>
        </p:nvPicPr>
        <p:blipFill>
          <a:blip r:embed="rId2"/>
          <a:stretch>
            <a:fillRect/>
          </a:stretch>
        </p:blipFill>
        <p:spPr>
          <a:xfrm>
            <a:off x="2480369" y="-781050"/>
            <a:ext cx="6964561" cy="6858000"/>
          </a:xfrm>
          <a:prstGeom prst="rect">
            <a:avLst/>
          </a:prstGeom>
        </p:spPr>
      </p:pic>
      <p:sp>
        <p:nvSpPr>
          <p:cNvPr id="3" name="TextBox 2">
            <a:extLst>
              <a:ext uri="{FF2B5EF4-FFF2-40B4-BE49-F238E27FC236}">
                <a16:creationId xmlns:a16="http://schemas.microsoft.com/office/drawing/2014/main" id="{A6E4C187-4550-F0A4-9FEE-BB3384B1A83E}"/>
              </a:ext>
            </a:extLst>
          </p:cNvPr>
          <p:cNvSpPr txBox="1"/>
          <p:nvPr/>
        </p:nvSpPr>
        <p:spPr>
          <a:xfrm>
            <a:off x="80962" y="6076950"/>
            <a:ext cx="12030075" cy="830997"/>
          </a:xfrm>
          <a:prstGeom prst="rect">
            <a:avLst/>
          </a:prstGeom>
          <a:noFill/>
        </p:spPr>
        <p:txBody>
          <a:bodyPr wrap="square">
            <a:spAutoFit/>
          </a:bodyPr>
          <a:lstStyle/>
          <a:p>
            <a:r>
              <a:rPr lang="en-GB" sz="2400" b="0" i="0" u="none" strike="noStrike" baseline="0" dirty="0">
                <a:solidFill>
                  <a:srgbClr val="000000"/>
                </a:solidFill>
              </a:rPr>
              <a:t>The </a:t>
            </a:r>
            <a:r>
              <a:rPr lang="en-GB" sz="2400" b="1" i="0" u="none" strike="noStrike" baseline="0" dirty="0">
                <a:solidFill>
                  <a:srgbClr val="000000"/>
                </a:solidFill>
              </a:rPr>
              <a:t>attainment </a:t>
            </a:r>
            <a:r>
              <a:rPr lang="en-GB" sz="2400" b="0" i="0" u="none" strike="noStrike" baseline="0" dirty="0">
                <a:solidFill>
                  <a:srgbClr val="000000"/>
                </a:solidFill>
              </a:rPr>
              <a:t>of children at LEO schools </a:t>
            </a:r>
            <a:r>
              <a:rPr lang="en-GB" sz="2400" b="1" i="0" u="none" strike="noStrike" baseline="0" dirty="0">
                <a:solidFill>
                  <a:srgbClr val="000000"/>
                </a:solidFill>
              </a:rPr>
              <a:t>significantly outperforms national norms </a:t>
            </a:r>
            <a:r>
              <a:rPr lang="en-GB" sz="2400" b="0" i="0" u="none" strike="noStrike" baseline="0" dirty="0">
                <a:solidFill>
                  <a:srgbClr val="000000"/>
                </a:solidFill>
              </a:rPr>
              <a:t>in national tests </a:t>
            </a:r>
          </a:p>
        </p:txBody>
      </p:sp>
    </p:spTree>
    <p:extLst>
      <p:ext uri="{BB962C8B-B14F-4D97-AF65-F5344CB8AC3E}">
        <p14:creationId xmlns:p14="http://schemas.microsoft.com/office/powerpoint/2010/main" val="5166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A6BBC1-7EC1-BC49-FA9C-118D5A3F53F9}"/>
              </a:ext>
            </a:extLst>
          </p:cNvPr>
          <p:cNvSpPr txBox="1"/>
          <p:nvPr/>
        </p:nvSpPr>
        <p:spPr>
          <a:xfrm>
            <a:off x="0" y="450414"/>
            <a:ext cx="12192000" cy="5170646"/>
          </a:xfrm>
          <a:prstGeom prst="rect">
            <a:avLst/>
          </a:prstGeom>
          <a:noFill/>
        </p:spPr>
        <p:txBody>
          <a:bodyPr wrap="square">
            <a:spAutoFit/>
          </a:bodyPr>
          <a:lstStyle/>
          <a:p>
            <a:r>
              <a:rPr lang="en-GB" sz="2400" b="0" i="0" u="none" strike="noStrike" baseline="0" dirty="0">
                <a:solidFill>
                  <a:srgbClr val="000000"/>
                </a:solidFill>
              </a:rPr>
              <a:t>Methodology for Changing Learning Changing Lives</a:t>
            </a:r>
          </a:p>
          <a:p>
            <a:endParaRPr lang="en-GB" sz="2400" dirty="0">
              <a:solidFill>
                <a:srgbClr val="000000"/>
              </a:solidFill>
            </a:endParaRPr>
          </a:p>
          <a:p>
            <a:r>
              <a:rPr lang="en-GB" sz="2400" b="0" i="0" u="none" strike="noStrike" baseline="0" dirty="0">
                <a:solidFill>
                  <a:srgbClr val="000000"/>
                </a:solidFill>
              </a:rPr>
              <a:t>This study is framed within an inductive-deductive interpretivist paradigm (Cohen, Manion &amp; Morrison, 2007 ). </a:t>
            </a:r>
          </a:p>
          <a:p>
            <a:endParaRPr lang="en-GB" sz="2400" dirty="0">
              <a:solidFill>
                <a:srgbClr val="000000"/>
              </a:solidFill>
            </a:endParaRPr>
          </a:p>
          <a:p>
            <a:r>
              <a:rPr lang="en-GB" sz="2400" b="0" i="0" u="none" strike="noStrike" baseline="0" dirty="0">
                <a:solidFill>
                  <a:srgbClr val="000000"/>
                </a:solidFill>
              </a:rPr>
              <a:t>The design of this study adopts a phenomenological mindset - seeking to surface the implicit influences which have underpinned the evolution of LEO’s 1:1 approach. </a:t>
            </a:r>
          </a:p>
          <a:p>
            <a:endParaRPr lang="en-GB" sz="2400" dirty="0"/>
          </a:p>
          <a:p>
            <a:r>
              <a:rPr lang="en-GB" sz="2400" b="0" i="0" u="none" strike="noStrike" baseline="0" dirty="0">
                <a:solidFill>
                  <a:srgbClr val="000000"/>
                </a:solidFill>
              </a:rPr>
              <a:t>the research was conducted in partnership with 16 middle, senior and executive leaders from across LEO Academy Trust rather than solely by an independent outsider-researcher.</a:t>
            </a:r>
          </a:p>
          <a:p>
            <a:endParaRPr lang="en-GB" sz="2400" b="0" i="0" u="none" strike="noStrike" baseline="0" dirty="0">
              <a:solidFill>
                <a:srgbClr val="000000"/>
              </a:solidFill>
            </a:endParaRPr>
          </a:p>
          <a:p>
            <a:r>
              <a:rPr lang="en-GB" sz="2400" dirty="0">
                <a:solidFill>
                  <a:srgbClr val="000000"/>
                </a:solidFill>
              </a:rPr>
              <a:t>No design</a:t>
            </a:r>
          </a:p>
          <a:p>
            <a:r>
              <a:rPr lang="en-GB" sz="2400" dirty="0">
                <a:solidFill>
                  <a:srgbClr val="000000"/>
                </a:solidFill>
              </a:rPr>
              <a:t>No counterfactual</a:t>
            </a:r>
            <a:endParaRPr lang="en-GB" sz="2400" b="0" i="0" u="none" strike="noStrike" baseline="0" dirty="0">
              <a:solidFill>
                <a:srgbClr val="000000"/>
              </a:solidFill>
            </a:endParaRPr>
          </a:p>
          <a:p>
            <a:endParaRPr lang="en-GB" sz="1800" b="0" i="0" u="none" strike="noStrike" baseline="0" dirty="0">
              <a:solidFill>
                <a:srgbClr val="000000"/>
              </a:solidFill>
              <a:latin typeface="Glacial Indifference"/>
            </a:endParaRPr>
          </a:p>
        </p:txBody>
      </p:sp>
    </p:spTree>
    <p:extLst>
      <p:ext uri="{BB962C8B-B14F-4D97-AF65-F5344CB8AC3E}">
        <p14:creationId xmlns:p14="http://schemas.microsoft.com/office/powerpoint/2010/main" val="259943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851CE-2885-1639-0976-9CC41ECC1FD8}"/>
              </a:ext>
            </a:extLst>
          </p:cNvPr>
          <p:cNvPicPr>
            <a:picLocks noChangeAspect="1"/>
          </p:cNvPicPr>
          <p:nvPr/>
        </p:nvPicPr>
        <p:blipFill>
          <a:blip r:embed="rId2"/>
          <a:stretch>
            <a:fillRect/>
          </a:stretch>
        </p:blipFill>
        <p:spPr>
          <a:xfrm>
            <a:off x="1685309" y="190048"/>
            <a:ext cx="8821381" cy="6477904"/>
          </a:xfrm>
          <a:prstGeom prst="rect">
            <a:avLst/>
          </a:prstGeom>
        </p:spPr>
      </p:pic>
    </p:spTree>
    <p:extLst>
      <p:ext uri="{BB962C8B-B14F-4D97-AF65-F5344CB8AC3E}">
        <p14:creationId xmlns:p14="http://schemas.microsoft.com/office/powerpoint/2010/main" val="129721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8848"/>
            <a:ext cx="9144000" cy="6186309"/>
          </a:xfrm>
          <a:prstGeom prst="rect">
            <a:avLst/>
          </a:prstGeom>
        </p:spPr>
        <p:txBody>
          <a:bodyPr wrap="square">
            <a:spAutoFit/>
          </a:bodyPr>
          <a:lstStyle/>
          <a:p>
            <a:pPr algn="just"/>
            <a:r>
              <a:rPr lang="en-GB" b="1" dirty="0"/>
              <a:t>Abstract</a:t>
            </a:r>
          </a:p>
          <a:p>
            <a:pPr algn="just"/>
            <a:endParaRPr lang="en-GB" b="1" dirty="0"/>
          </a:p>
          <a:p>
            <a:pPr algn="just"/>
            <a:r>
              <a:rPr lang="en-GB" dirty="0"/>
              <a:t>A growing body of evidence indicates that the test scores of low-income children drop significantly relative to their higher-income counterparts during the summer months. This study used random assignment to evaluate the effectiveness of the Building Educated Leaders for Life (BELL) program--a summer program designed to improve academic skills, parental involvement, academic self-perceptions, and social </a:t>
            </a:r>
            <a:r>
              <a:rPr lang="en-GB" dirty="0" err="1"/>
              <a:t>behaviors</a:t>
            </a:r>
            <a:r>
              <a:rPr lang="en-GB" dirty="0"/>
              <a:t> among low-income children and families--</a:t>
            </a:r>
            <a:r>
              <a:rPr lang="en-GB" b="1" dirty="0"/>
              <a:t>and finds that a well-implemented summer learning program can improve reading test scores </a:t>
            </a:r>
            <a:r>
              <a:rPr lang="en-GB" dirty="0"/>
              <a:t>and increase the extent to which parents encourage their children to read during the subsequent school year. These findings provide some support for investments in out-of-school time programming for low-income children during the summer, such as those currently coming from the 21st Century Community Learning </a:t>
            </a:r>
            <a:r>
              <a:rPr lang="en-GB" dirty="0" err="1"/>
              <a:t>Centers</a:t>
            </a:r>
            <a:r>
              <a:rPr lang="en-GB" dirty="0"/>
              <a:t> program and the Supplemental Services provisions of Title I of the </a:t>
            </a:r>
            <a:r>
              <a:rPr lang="en-GB" i="1" dirty="0"/>
              <a:t>No Child Left Behind</a:t>
            </a:r>
            <a:r>
              <a:rPr lang="en-GB" dirty="0"/>
              <a:t> Act.</a:t>
            </a:r>
          </a:p>
          <a:p>
            <a:pPr algn="just"/>
            <a:endParaRPr lang="en-GB" dirty="0"/>
          </a:p>
          <a:p>
            <a:pPr algn="just"/>
            <a:r>
              <a:rPr lang="en-GB" dirty="0"/>
              <a:t>Overall, this study provides scientifically rigorous evidence regarding the ability of the BELL summer program to improve the reading skills of low-performing elementary school children. Few out-of-school time programs have produced evidence of effectiveness when evaluated in such a rigorous manner. The results are of particular importance given the longstanding public policy focus on raising achievement levels of low- income students.</a:t>
            </a:r>
          </a:p>
          <a:p>
            <a:pPr algn="just"/>
            <a:endParaRPr lang="en-GB" dirty="0"/>
          </a:p>
          <a:p>
            <a:pPr algn="just"/>
            <a:endParaRPr lang="en-GB" dirty="0"/>
          </a:p>
          <a:p>
            <a:pPr algn="just"/>
            <a:endParaRPr lang="en-GB" dirty="0"/>
          </a:p>
        </p:txBody>
      </p:sp>
      <p:sp>
        <p:nvSpPr>
          <p:cNvPr id="3" name="TextBox 2"/>
          <p:cNvSpPr txBox="1"/>
          <p:nvPr/>
        </p:nvSpPr>
        <p:spPr>
          <a:xfrm>
            <a:off x="1524000" y="5877272"/>
            <a:ext cx="9144000" cy="1107996"/>
          </a:xfrm>
          <a:prstGeom prst="rect">
            <a:avLst/>
          </a:prstGeom>
          <a:noFill/>
        </p:spPr>
        <p:txBody>
          <a:bodyPr wrap="square" rtlCol="0">
            <a:spAutoFit/>
          </a:bodyPr>
          <a:lstStyle/>
          <a:p>
            <a:r>
              <a:rPr lang="en-GB" sz="1600" dirty="0"/>
              <a:t>Chaplin, D. and </a:t>
            </a:r>
            <a:r>
              <a:rPr lang="en-GB" sz="1600" dirty="0" err="1"/>
              <a:t>Capizzano</a:t>
            </a:r>
            <a:r>
              <a:rPr lang="en-GB" sz="1600" dirty="0"/>
              <a:t>, J. (2006) </a:t>
            </a:r>
            <a:r>
              <a:rPr lang="en-GB" sz="1600" i="1" dirty="0"/>
              <a:t>Impacts of a summer learning program: a random assignment study of Building Education Leaders for Life (BELL)</a:t>
            </a:r>
            <a:r>
              <a:rPr lang="en-GB" sz="1600" dirty="0"/>
              <a:t>, Washington, DC: The Urban Institute, </a:t>
            </a:r>
            <a:r>
              <a:rPr lang="en-GB" sz="1600" u="sng" dirty="0">
                <a:hlinkClick r:id="rId2"/>
              </a:rPr>
              <a:t>http://www.urban.org/UploadedPDF/411350_bell_impacts.pdf</a:t>
            </a:r>
            <a:endParaRPr lang="en-GB" sz="1600" dirty="0"/>
          </a:p>
          <a:p>
            <a:endParaRPr lang="en-GB" dirty="0"/>
          </a:p>
        </p:txBody>
      </p:sp>
    </p:spTree>
    <p:extLst>
      <p:ext uri="{BB962C8B-B14F-4D97-AF65-F5344CB8AC3E}">
        <p14:creationId xmlns:p14="http://schemas.microsoft.com/office/powerpoint/2010/main" val="4513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817"/>
            <a:ext cx="9144000" cy="6463308"/>
          </a:xfrm>
          <a:prstGeom prst="rect">
            <a:avLst/>
          </a:prstGeom>
          <a:noFill/>
        </p:spPr>
        <p:txBody>
          <a:bodyPr wrap="square" rtlCol="0">
            <a:spAutoFit/>
          </a:bodyPr>
          <a:lstStyle/>
          <a:p>
            <a:pPr algn="just"/>
            <a:r>
              <a:rPr lang="en-GB" dirty="0"/>
              <a:t>In total there were 1,917 applicants to the BELL 2005 summer program at the three included sites, more than double the 750 slots available (250 at each site). Of these applicants, 1,225 had parents who signed a form allowing their child to be in the study before being informed of whether or not they would be accepted into the program… In order to be fair, participation in the study was not a condition for participation in the program so even those who refused to participate in the study were included in the lottery to decide who would be accepted to the program.</a:t>
            </a:r>
          </a:p>
          <a:p>
            <a:pPr algn="just"/>
            <a:endParaRPr lang="en-GB" dirty="0"/>
          </a:p>
          <a:p>
            <a:r>
              <a:rPr lang="en-GB" dirty="0"/>
              <a:t>Within the group of 1,225 applicants whose parents agreed to let them be in the study, an</a:t>
            </a:r>
          </a:p>
          <a:p>
            <a:r>
              <a:rPr lang="en-GB" dirty="0"/>
              <a:t>additional 43 cases were left out because they were in a randomization pool where either no one was accepted or everyone was accepted. Another 95 cases with only one child per family and with a probability of being accepted close to 0 or 1 were excluded during the data collection process due to cost considerations.</a:t>
            </a:r>
          </a:p>
          <a:p>
            <a:endParaRPr lang="en-GB" dirty="0"/>
          </a:p>
          <a:p>
            <a:pPr algn="just"/>
            <a:r>
              <a:rPr lang="en-GB" dirty="0"/>
              <a:t>This left a sample of 1,087 applicants. Of these, we have complete test score data (including information on the day the test was taken) for 835 applicants for an overall weighted response rate of 78 percent for the control group and 78 percent for the treatment group.</a:t>
            </a:r>
          </a:p>
          <a:p>
            <a:pPr algn="just"/>
            <a:endParaRPr lang="en-GB" dirty="0"/>
          </a:p>
          <a:p>
            <a:pPr algn="just"/>
            <a:r>
              <a:rPr lang="en-GB" dirty="0"/>
              <a:t>Foot note 6. Thirty percent of the original sample did not agree to participate in the study and another twenty percent of those who remained did not provide data. About 34 percent of those in the treatment group did not participate in the BELL program and about 6 percent of the control group did.</a:t>
            </a:r>
          </a:p>
          <a:p>
            <a:pPr algn="just"/>
            <a:endParaRPr lang="en-GB" dirty="0"/>
          </a:p>
        </p:txBody>
      </p:sp>
    </p:spTree>
    <p:extLst>
      <p:ext uri="{BB962C8B-B14F-4D97-AF65-F5344CB8AC3E}">
        <p14:creationId xmlns:p14="http://schemas.microsoft.com/office/powerpoint/2010/main" val="2683428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3127</TotalTime>
  <Words>2153</Words>
  <Application>Microsoft Office PowerPoint</Application>
  <PresentationFormat>Widescreen</PresentationFormat>
  <Paragraphs>249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Glacial Indifference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GORARD, STEPHEN A.C.</dc:creator>
  <cp:lastModifiedBy>GORARD, STEPHEN A.C.</cp:lastModifiedBy>
  <cp:revision>36</cp:revision>
  <cp:lastPrinted>2022-09-25T20:57:44Z</cp:lastPrinted>
  <dcterms:created xsi:type="dcterms:W3CDTF">2022-02-19T11:30:12Z</dcterms:created>
  <dcterms:modified xsi:type="dcterms:W3CDTF">2024-01-02T16:46:03Z</dcterms:modified>
</cp:coreProperties>
</file>